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5"/>
  </p:notesMasterIdLst>
  <p:handoutMasterIdLst>
    <p:handoutMasterId r:id="rId96"/>
  </p:handoutMasterIdLst>
  <p:sldIdLst>
    <p:sldId id="256" r:id="rId2"/>
    <p:sldId id="383" r:id="rId3"/>
    <p:sldId id="398" r:id="rId4"/>
    <p:sldId id="386" r:id="rId5"/>
    <p:sldId id="387" r:id="rId6"/>
    <p:sldId id="433" r:id="rId7"/>
    <p:sldId id="283" r:id="rId8"/>
    <p:sldId id="284" r:id="rId9"/>
    <p:sldId id="285" r:id="rId10"/>
    <p:sldId id="376" r:id="rId11"/>
    <p:sldId id="381" r:id="rId12"/>
    <p:sldId id="382" r:id="rId13"/>
    <p:sldId id="377" r:id="rId14"/>
    <p:sldId id="399" r:id="rId15"/>
    <p:sldId id="296" r:id="rId16"/>
    <p:sldId id="298" r:id="rId17"/>
    <p:sldId id="299" r:id="rId18"/>
    <p:sldId id="297" r:id="rId19"/>
    <p:sldId id="308" r:id="rId20"/>
    <p:sldId id="310" r:id="rId21"/>
    <p:sldId id="311" r:id="rId22"/>
    <p:sldId id="312" r:id="rId23"/>
    <p:sldId id="313" r:id="rId24"/>
    <p:sldId id="314" r:id="rId25"/>
    <p:sldId id="315" r:id="rId26"/>
    <p:sldId id="316" r:id="rId27"/>
    <p:sldId id="317" r:id="rId28"/>
    <p:sldId id="318" r:id="rId29"/>
    <p:sldId id="319" r:id="rId30"/>
    <p:sldId id="321" r:id="rId31"/>
    <p:sldId id="388" r:id="rId32"/>
    <p:sldId id="322" r:id="rId33"/>
    <p:sldId id="323" r:id="rId34"/>
    <p:sldId id="331" r:id="rId35"/>
    <p:sldId id="332" r:id="rId36"/>
    <p:sldId id="333" r:id="rId37"/>
    <p:sldId id="334" r:id="rId38"/>
    <p:sldId id="335" r:id="rId39"/>
    <p:sldId id="337" r:id="rId40"/>
    <p:sldId id="336" r:id="rId41"/>
    <p:sldId id="341" r:id="rId42"/>
    <p:sldId id="343" r:id="rId43"/>
    <p:sldId id="389" r:id="rId44"/>
    <p:sldId id="413" r:id="rId45"/>
    <p:sldId id="344" r:id="rId46"/>
    <p:sldId id="328" r:id="rId47"/>
    <p:sldId id="329" r:id="rId48"/>
    <p:sldId id="401" r:id="rId49"/>
    <p:sldId id="346" r:id="rId50"/>
    <p:sldId id="347" r:id="rId51"/>
    <p:sldId id="348" r:id="rId52"/>
    <p:sldId id="349" r:id="rId53"/>
    <p:sldId id="350" r:id="rId54"/>
    <p:sldId id="352" r:id="rId55"/>
    <p:sldId id="351" r:id="rId56"/>
    <p:sldId id="353" r:id="rId57"/>
    <p:sldId id="384" r:id="rId58"/>
    <p:sldId id="426" r:id="rId59"/>
    <p:sldId id="354" r:id="rId60"/>
    <p:sldId id="355" r:id="rId61"/>
    <p:sldId id="356" r:id="rId62"/>
    <p:sldId id="414" r:id="rId63"/>
    <p:sldId id="358" r:id="rId64"/>
    <p:sldId id="359" r:id="rId65"/>
    <p:sldId id="360" r:id="rId66"/>
    <p:sldId id="361" r:id="rId67"/>
    <p:sldId id="362" r:id="rId68"/>
    <p:sldId id="363" r:id="rId69"/>
    <p:sldId id="364" r:id="rId70"/>
    <p:sldId id="365" r:id="rId71"/>
    <p:sldId id="367" r:id="rId72"/>
    <p:sldId id="368" r:id="rId73"/>
    <p:sldId id="417" r:id="rId74"/>
    <p:sldId id="369" r:id="rId75"/>
    <p:sldId id="418" r:id="rId76"/>
    <p:sldId id="371" r:id="rId77"/>
    <p:sldId id="372" r:id="rId78"/>
    <p:sldId id="419" r:id="rId79"/>
    <p:sldId id="427" r:id="rId80"/>
    <p:sldId id="428" r:id="rId81"/>
    <p:sldId id="429" r:id="rId82"/>
    <p:sldId id="430" r:id="rId83"/>
    <p:sldId id="431" r:id="rId84"/>
    <p:sldId id="432" r:id="rId85"/>
    <p:sldId id="390" r:id="rId86"/>
    <p:sldId id="391" r:id="rId87"/>
    <p:sldId id="392" r:id="rId88"/>
    <p:sldId id="393" r:id="rId89"/>
    <p:sldId id="397" r:id="rId90"/>
    <p:sldId id="394" r:id="rId91"/>
    <p:sldId id="395" r:id="rId92"/>
    <p:sldId id="396" r:id="rId93"/>
    <p:sldId id="416" r:id="rId9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8" autoAdjust="0"/>
    <p:restoredTop sz="89713" autoAdjust="0"/>
  </p:normalViewPr>
  <p:slideViewPr>
    <p:cSldViewPr>
      <p:cViewPr>
        <p:scale>
          <a:sx n="80" d="100"/>
          <a:sy n="80" d="100"/>
        </p:scale>
        <p:origin x="-1068" y="456"/>
      </p:cViewPr>
      <p:guideLst>
        <p:guide orient="horz" pos="2160"/>
        <p:guide pos="2880"/>
      </p:guideLst>
    </p:cSldViewPr>
  </p:slideViewPr>
  <p:outlineViewPr>
    <p:cViewPr>
      <p:scale>
        <a:sx n="33" d="100"/>
        <a:sy n="33" d="100"/>
      </p:scale>
      <p:origin x="0" y="1146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4.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61.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35E4F6B-229F-4490-B1FE-42D5F82FA755}" type="datetimeFigureOut">
              <a:rPr lang="en-GB" smtClean="0"/>
              <a:t>23/04/2014</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27D1D1C-B9D3-48A3-8B66-939AEC4F926C}" type="slidenum">
              <a:rPr lang="en-GB" smtClean="0"/>
              <a:t>‹#›</a:t>
            </a:fld>
            <a:endParaRPr lang="en-GB"/>
          </a:p>
        </p:txBody>
      </p:sp>
    </p:spTree>
    <p:extLst>
      <p:ext uri="{BB962C8B-B14F-4D97-AF65-F5344CB8AC3E}">
        <p14:creationId xmlns:p14="http://schemas.microsoft.com/office/powerpoint/2010/main" val="4063403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659DA6C-926D-443B-B77C-39CB8C5D9074}" type="datetimeFigureOut">
              <a:rPr lang="en-GB" smtClean="0"/>
              <a:t>23/04/2014</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343DC8B-F8EA-4F1B-8C82-BCED5870437C}" type="slidenum">
              <a:rPr lang="en-GB" smtClean="0"/>
              <a:t>‹#›</a:t>
            </a:fld>
            <a:endParaRPr lang="en-GB"/>
          </a:p>
        </p:txBody>
      </p:sp>
    </p:spTree>
    <p:extLst>
      <p:ext uri="{BB962C8B-B14F-4D97-AF65-F5344CB8AC3E}">
        <p14:creationId xmlns:p14="http://schemas.microsoft.com/office/powerpoint/2010/main" val="135043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343DC8B-F8EA-4F1B-8C82-BCED5870437C}" type="slidenum">
              <a:rPr lang="en-GB" smtClean="0"/>
              <a:t>1</a:t>
            </a:fld>
            <a:endParaRPr lang="en-GB"/>
          </a:p>
        </p:txBody>
      </p:sp>
    </p:spTree>
    <p:extLst>
      <p:ext uri="{BB962C8B-B14F-4D97-AF65-F5344CB8AC3E}">
        <p14:creationId xmlns:p14="http://schemas.microsoft.com/office/powerpoint/2010/main" val="295099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43DC8B-F8EA-4F1B-8C82-BCED5870437C}" type="slidenum">
              <a:rPr lang="en-GB" smtClean="0"/>
              <a:t>11</a:t>
            </a:fld>
            <a:endParaRPr lang="en-GB"/>
          </a:p>
        </p:txBody>
      </p:sp>
    </p:spTree>
    <p:extLst>
      <p:ext uri="{BB962C8B-B14F-4D97-AF65-F5344CB8AC3E}">
        <p14:creationId xmlns:p14="http://schemas.microsoft.com/office/powerpoint/2010/main" val="125717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IUS</a:t>
            </a:r>
            <a:r>
              <a:rPr lang="en-US" altLang="en-US" dirty="0" smtClean="0"/>
              <a:t>: </a:t>
            </a:r>
            <a:r>
              <a:rPr lang="en-US" altLang="en-US" b="1" u="sng" dirty="0" smtClean="0"/>
              <a:t>Indicator</a:t>
            </a:r>
            <a:r>
              <a:rPr lang="en-US" altLang="en-US" dirty="0" smtClean="0"/>
              <a:t> Unit Subgroup</a:t>
            </a:r>
          </a:p>
          <a:p>
            <a:pPr eaLnBrk="1" hangingPunct="1"/>
            <a:r>
              <a:rPr lang="en-US" altLang="en-US" dirty="0" smtClean="0"/>
              <a:t>Indicator, for example:</a:t>
            </a:r>
          </a:p>
          <a:p>
            <a:pPr lvl="1" eaLnBrk="1" hangingPunct="1"/>
            <a:r>
              <a:rPr lang="en-US" altLang="en-US" dirty="0" smtClean="0"/>
              <a:t>Infant Mortality</a:t>
            </a:r>
          </a:p>
          <a:p>
            <a:pPr lvl="1" eaLnBrk="1" hangingPunct="1"/>
            <a:r>
              <a:rPr lang="en-US" altLang="en-US" dirty="0" smtClean="0"/>
              <a:t>AIDS Death</a:t>
            </a:r>
          </a:p>
          <a:p>
            <a:pPr lvl="1" eaLnBrk="1" hangingPunct="1"/>
            <a:r>
              <a:rPr lang="en-US" altLang="en-US" dirty="0" smtClean="0"/>
              <a:t>Malaria Death</a:t>
            </a:r>
          </a:p>
          <a:p>
            <a:pPr eaLnBrk="1" hangingPunct="1"/>
            <a:r>
              <a:rPr lang="en-US" altLang="en-US" dirty="0" smtClean="0"/>
              <a:t>Similar to SERIES in the DSD</a:t>
            </a:r>
          </a:p>
          <a:p>
            <a:pPr lvl="1" eaLnBrk="1" hangingPunct="1"/>
            <a:r>
              <a:rPr lang="en-US" altLang="en-US" dirty="0" smtClean="0"/>
              <a:t>Contains only Indicator specific values</a:t>
            </a:r>
          </a:p>
          <a:p>
            <a:endParaRPr lang="en-US" dirty="0" smtClean="0"/>
          </a:p>
          <a:p>
            <a:pPr eaLnBrk="1" hangingPunct="1"/>
            <a:r>
              <a:rPr lang="en-US" altLang="en-US" b="1" dirty="0" smtClean="0"/>
              <a:t>IUS</a:t>
            </a:r>
            <a:r>
              <a:rPr lang="en-US" altLang="en-US" dirty="0" smtClean="0"/>
              <a:t>: Indicator </a:t>
            </a:r>
            <a:r>
              <a:rPr lang="en-US" altLang="en-US" b="1" u="sng" dirty="0" smtClean="0"/>
              <a:t>Unit</a:t>
            </a:r>
            <a:r>
              <a:rPr lang="en-US" altLang="en-US" dirty="0" smtClean="0"/>
              <a:t> Subgroup</a:t>
            </a:r>
          </a:p>
          <a:p>
            <a:pPr eaLnBrk="1" hangingPunct="1"/>
            <a:r>
              <a:rPr lang="en-US" altLang="en-US" dirty="0" smtClean="0"/>
              <a:t>Unit:</a:t>
            </a:r>
          </a:p>
          <a:p>
            <a:pPr lvl="1" eaLnBrk="1" hangingPunct="1"/>
            <a:r>
              <a:rPr lang="en-US" altLang="en-US" dirty="0" smtClean="0"/>
              <a:t>Percentage</a:t>
            </a:r>
          </a:p>
          <a:p>
            <a:pPr lvl="1" eaLnBrk="1" hangingPunct="1"/>
            <a:r>
              <a:rPr lang="en-US" altLang="en-US" dirty="0" smtClean="0"/>
              <a:t>Number</a:t>
            </a:r>
          </a:p>
          <a:p>
            <a:pPr lvl="1" eaLnBrk="1" hangingPunct="1"/>
            <a:r>
              <a:rPr lang="en-US" altLang="en-US" dirty="0" smtClean="0"/>
              <a:t>USD</a:t>
            </a:r>
          </a:p>
          <a:p>
            <a:pPr lvl="1" eaLnBrk="1" hangingPunct="1"/>
            <a:r>
              <a:rPr lang="en-US" altLang="en-US" dirty="0" smtClean="0"/>
              <a:t>Square KM</a:t>
            </a:r>
          </a:p>
          <a:p>
            <a:pPr eaLnBrk="1" hangingPunct="1"/>
            <a:r>
              <a:rPr lang="en-US" altLang="en-US" dirty="0" smtClean="0"/>
              <a:t>Similar to UNIT of Measurement in DSD</a:t>
            </a:r>
          </a:p>
          <a:p>
            <a:pPr lvl="1" eaLnBrk="1" hangingPunct="1"/>
            <a:r>
              <a:rPr lang="en-US" altLang="en-US" dirty="0" smtClean="0"/>
              <a:t>Contains only Unit specific values</a:t>
            </a:r>
          </a:p>
          <a:p>
            <a:endParaRPr lang="en-US" dirty="0" smtClean="0"/>
          </a:p>
          <a:p>
            <a:pPr eaLnBrk="1" hangingPunct="1">
              <a:defRPr/>
            </a:pPr>
            <a:r>
              <a:rPr lang="en-US" b="1" dirty="0" smtClean="0"/>
              <a:t>IUS</a:t>
            </a:r>
            <a:r>
              <a:rPr lang="en-US" dirty="0" smtClean="0"/>
              <a:t>: Indicator Unit </a:t>
            </a:r>
            <a:r>
              <a:rPr lang="en-US" b="1" u="sng" dirty="0" smtClean="0"/>
              <a:t>Subgroup</a:t>
            </a:r>
            <a:r>
              <a:rPr lang="en-US" dirty="0" smtClean="0"/>
              <a:t> </a:t>
            </a:r>
          </a:p>
          <a:p>
            <a:pPr eaLnBrk="1" hangingPunct="1">
              <a:defRPr/>
            </a:pPr>
            <a:r>
              <a:rPr lang="en-US" dirty="0" err="1" smtClean="0"/>
              <a:t>SubGroup</a:t>
            </a:r>
            <a:r>
              <a:rPr lang="en-US" dirty="0" smtClean="0"/>
              <a:t> Dimension:</a:t>
            </a:r>
          </a:p>
          <a:p>
            <a:pPr lvl="1" eaLnBrk="1" hangingPunct="1">
              <a:defRPr/>
            </a:pPr>
            <a:r>
              <a:rPr lang="en-US" sz="3300" dirty="0"/>
              <a:t>Combination of one or more sub-dimensions</a:t>
            </a:r>
          </a:p>
          <a:p>
            <a:pPr lvl="1" eaLnBrk="1" hangingPunct="1">
              <a:defRPr/>
            </a:pPr>
            <a:r>
              <a:rPr lang="en-US" sz="3300" dirty="0"/>
              <a:t>“Age”, “Sex”, “Location” and “Other” sub-dimensions are set initially in  database</a:t>
            </a:r>
          </a:p>
          <a:p>
            <a:pPr lvl="1" eaLnBrk="1" hangingPunct="1">
              <a:defRPr/>
            </a:pPr>
            <a:r>
              <a:rPr lang="en-US" sz="3300" dirty="0"/>
              <a:t>Specific values can be created under each sub-dimension</a:t>
            </a:r>
          </a:p>
          <a:p>
            <a:pPr lvl="1" eaLnBrk="1" hangingPunct="1">
              <a:defRPr/>
            </a:pPr>
            <a:r>
              <a:rPr lang="en-US" sz="3300" dirty="0"/>
              <a:t>Relate to SEX, AGE GROUP and LOCATION in DSD.</a:t>
            </a:r>
          </a:p>
          <a:p>
            <a:endParaRPr lang="en-US" dirty="0" smtClean="0"/>
          </a:p>
          <a:p>
            <a:pPr eaLnBrk="1" hangingPunct="1"/>
            <a:r>
              <a:rPr lang="en-US" altLang="en-US" dirty="0" smtClean="0"/>
              <a:t>Once data exists in di7 web-based software then data can be mapped and published which conforms with the MDG DSD.</a:t>
            </a:r>
          </a:p>
          <a:p>
            <a:pPr eaLnBrk="1" hangingPunct="1"/>
            <a:endParaRPr lang="en-US" altLang="en-US" dirty="0" smtClean="0"/>
          </a:p>
          <a:p>
            <a:pPr eaLnBrk="1" hangingPunct="1"/>
            <a:r>
              <a:rPr lang="en-US" altLang="en-US" dirty="0" smtClean="0"/>
              <a:t>This is all done online through the di7 web-based repository through the administration profile, so let’s begin…</a:t>
            </a:r>
          </a:p>
          <a:p>
            <a:endParaRPr lang="en-GB" dirty="0"/>
          </a:p>
        </p:txBody>
      </p:sp>
      <p:sp>
        <p:nvSpPr>
          <p:cNvPr id="4" name="Slide Number Placeholder 3"/>
          <p:cNvSpPr>
            <a:spLocks noGrp="1"/>
          </p:cNvSpPr>
          <p:nvPr>
            <p:ph type="sldNum" sz="quarter" idx="10"/>
          </p:nvPr>
        </p:nvSpPr>
        <p:spPr/>
        <p:txBody>
          <a:bodyPr/>
          <a:lstStyle/>
          <a:p>
            <a:fld id="{F343DC8B-F8EA-4F1B-8C82-BCED5870437C}" type="slidenum">
              <a:rPr lang="en-GB" smtClean="0"/>
              <a:t>12</a:t>
            </a:fld>
            <a:endParaRPr lang="en-GB"/>
          </a:p>
        </p:txBody>
      </p:sp>
    </p:spTree>
    <p:extLst>
      <p:ext uri="{BB962C8B-B14F-4D97-AF65-F5344CB8AC3E}">
        <p14:creationId xmlns:p14="http://schemas.microsoft.com/office/powerpoint/2010/main" val="138017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43DC8B-F8EA-4F1B-8C82-BCED5870437C}" type="slidenum">
              <a:rPr lang="en-GB" smtClean="0"/>
              <a:t>38</a:t>
            </a:fld>
            <a:endParaRPr lang="en-GB"/>
          </a:p>
        </p:txBody>
      </p:sp>
    </p:spTree>
    <p:extLst>
      <p:ext uri="{BB962C8B-B14F-4D97-AF65-F5344CB8AC3E}">
        <p14:creationId xmlns:p14="http://schemas.microsoft.com/office/powerpoint/2010/main" val="358457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155" name="Rectangle 3"/>
          <p:cNvSpPr>
            <a:spLocks noGrp="1" noChangeArrowheads="1"/>
          </p:cNvSpPr>
          <p:nvPr>
            <p:ph type="ctrTitle"/>
          </p:nvPr>
        </p:nvSpPr>
        <p:spPr>
          <a:xfrm>
            <a:off x="315913" y="466725"/>
            <a:ext cx="6781800" cy="2133600"/>
          </a:xfrm>
        </p:spPr>
        <p:txBody>
          <a:bodyPr/>
          <a:lstStyle>
            <a:lvl1pPr algn="r">
              <a:defRPr sz="4800">
                <a:solidFill>
                  <a:srgbClr val="32719C"/>
                </a:solidFill>
              </a:defRPr>
            </a:lvl1pPr>
          </a:lstStyle>
          <a:p>
            <a:pPr lvl="0"/>
            <a:r>
              <a:rPr lang="en-US" altLang="en-US" noProof="0" dirty="0" smtClean="0"/>
              <a:t>Click to edit Master title style</a:t>
            </a:r>
          </a:p>
        </p:txBody>
      </p:sp>
      <p:sp>
        <p:nvSpPr>
          <p:cNvPr id="4915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dirty="0" smtClean="0"/>
              <a:t>Click to edit Master subtitle style</a:t>
            </a:r>
          </a:p>
        </p:txBody>
      </p:sp>
      <p:sp>
        <p:nvSpPr>
          <p:cNvPr id="38"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eaLnBrk="0" hangingPunct="0">
              <a:defRPr/>
            </a:lvl1pPr>
          </a:lstStyle>
          <a:p>
            <a:pPr>
              <a:defRPr/>
            </a:pPr>
            <a:fld id="{E2A3E7D3-9AEF-451A-9713-6B730235E888}" type="slidenum">
              <a:rPr lang="en-US" altLang="en-US"/>
              <a:pPr>
                <a:defRPr/>
              </a:pPr>
              <a:t>‹#›</a:t>
            </a:fld>
            <a:endParaRPr lang="en-US" altLang="en-US"/>
          </a:p>
        </p:txBody>
      </p:sp>
      <p:sp>
        <p:nvSpPr>
          <p:cNvPr id="41" name="Line 2"/>
          <p:cNvSpPr>
            <a:spLocks noChangeShapeType="1"/>
          </p:cNvSpPr>
          <p:nvPr userDrawn="1"/>
        </p:nvSpPr>
        <p:spPr bwMode="auto">
          <a:xfrm>
            <a:off x="7962900" y="152400"/>
            <a:ext cx="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8015843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32719C"/>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B9B613B-52E9-46B1-98D4-1282C083E229}" type="slidenum">
              <a:rPr lang="en-US" altLang="en-US"/>
              <a:pPr>
                <a:defRPr/>
              </a:pPr>
              <a:t>‹#›</a:t>
            </a:fld>
            <a:endParaRPr lang="en-US" altLang="en-US"/>
          </a:p>
        </p:txBody>
      </p:sp>
    </p:spTree>
    <p:extLst>
      <p:ext uri="{BB962C8B-B14F-4D97-AF65-F5344CB8AC3E}">
        <p14:creationId xmlns:p14="http://schemas.microsoft.com/office/powerpoint/2010/main" val="40505725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21D9F56-E903-4A5E-96AE-B6D83AD1CBE6}" type="slidenum">
              <a:rPr lang="en-US" altLang="en-US"/>
              <a:pPr>
                <a:defRPr/>
              </a:pPr>
              <a:t>‹#›</a:t>
            </a:fld>
            <a:endParaRPr lang="en-US" altLang="en-US"/>
          </a:p>
        </p:txBody>
      </p:sp>
    </p:spTree>
    <p:extLst>
      <p:ext uri="{BB962C8B-B14F-4D97-AF65-F5344CB8AC3E}">
        <p14:creationId xmlns:p14="http://schemas.microsoft.com/office/powerpoint/2010/main" val="181924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p:txBody>
          <a:bodyPr/>
          <a:lstStyle>
            <a:lvl1pPr eaLnBrk="0" hangingPunct="0">
              <a:defRPr/>
            </a:lvl1pPr>
          </a:lstStyle>
          <a:p>
            <a:pPr>
              <a:defRPr/>
            </a:pPr>
            <a:endParaRPr lang="en-US"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37FA0568-843C-4D32-B116-8F34C49D11FC}" type="slidenum">
              <a:rPr lang="en-US" altLang="en-US"/>
              <a:pPr>
                <a:defRPr/>
              </a:pPr>
              <a:t>‹#›</a:t>
            </a:fld>
            <a:endParaRPr lang="en-US" altLang="en-US"/>
          </a:p>
        </p:txBody>
      </p:sp>
    </p:spTree>
    <p:extLst>
      <p:ext uri="{BB962C8B-B14F-4D97-AF65-F5344CB8AC3E}">
        <p14:creationId xmlns:p14="http://schemas.microsoft.com/office/powerpoint/2010/main" val="6285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2238"/>
            <a:ext cx="7543800" cy="868362"/>
          </a:xfrm>
        </p:spPr>
        <p:txBody>
          <a:bodyPr/>
          <a:lstStyle>
            <a:lvl1pPr>
              <a:defRPr sz="2800">
                <a:solidFill>
                  <a:srgbClr val="32719C"/>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30C46AB-6A68-4D0D-A19A-77D97AB23786}" type="slidenum">
              <a:rPr lang="en-US" altLang="en-US"/>
              <a:pPr>
                <a:defRPr/>
              </a:pPr>
              <a:t>‹#›</a:t>
            </a:fld>
            <a:endParaRPr lang="en-US" altLang="en-US"/>
          </a:p>
        </p:txBody>
      </p:sp>
    </p:spTree>
    <p:extLst>
      <p:ext uri="{BB962C8B-B14F-4D97-AF65-F5344CB8AC3E}">
        <p14:creationId xmlns:p14="http://schemas.microsoft.com/office/powerpoint/2010/main" val="40370829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7227566-FAEE-4063-89D9-025B8273E424}" type="slidenum">
              <a:rPr lang="en-US" altLang="en-US"/>
              <a:pPr>
                <a:defRPr/>
              </a:pPr>
              <a:t>‹#›</a:t>
            </a:fld>
            <a:endParaRPr lang="en-US" altLang="en-US"/>
          </a:p>
        </p:txBody>
      </p:sp>
    </p:spTree>
    <p:extLst>
      <p:ext uri="{BB962C8B-B14F-4D97-AF65-F5344CB8AC3E}">
        <p14:creationId xmlns:p14="http://schemas.microsoft.com/office/powerpoint/2010/main" val="137808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7"/>
          <p:cNvSpPr>
            <a:spLocks noGrp="1"/>
          </p:cNvSpPr>
          <p:nvPr>
            <p:ph type="title"/>
          </p:nvPr>
        </p:nvSpPr>
        <p:spPr/>
        <p:txBody>
          <a:bodyPr/>
          <a:lstStyle>
            <a:lvl1pPr>
              <a:defRPr sz="3600">
                <a:solidFill>
                  <a:srgbClr val="32719C"/>
                </a:solidFill>
              </a:defRPr>
            </a:lvl1pPr>
          </a:lstStyle>
          <a:p>
            <a:r>
              <a:rPr lang="en-US" dirty="0" smtClean="0"/>
              <a:t>Click to edit Master title style</a:t>
            </a:r>
            <a:endParaRPr lang="en-GB" dirty="0"/>
          </a:p>
        </p:txBody>
      </p:sp>
      <p:sp>
        <p:nvSpPr>
          <p:cNvPr id="9" name="Date Placeholder 8"/>
          <p:cNvSpPr>
            <a:spLocks noGrp="1"/>
          </p:cNvSpPr>
          <p:nvPr>
            <p:ph type="dt" sz="half" idx="10"/>
          </p:nvPr>
        </p:nvSpPr>
        <p:spPr/>
        <p:txBody>
          <a:bodyPr/>
          <a:lstStyle/>
          <a:p>
            <a:pPr>
              <a:defRPr/>
            </a:pPr>
            <a:endParaRPr lang="en-US" altLang="en-US"/>
          </a:p>
        </p:txBody>
      </p:sp>
      <p:sp>
        <p:nvSpPr>
          <p:cNvPr id="10" name="Footer Placeholder 9"/>
          <p:cNvSpPr>
            <a:spLocks noGrp="1"/>
          </p:cNvSpPr>
          <p:nvPr>
            <p:ph type="ftr" sz="quarter" idx="11"/>
          </p:nvPr>
        </p:nvSpPr>
        <p:spPr/>
        <p:txBody>
          <a:bodyPr/>
          <a:lstStyle/>
          <a:p>
            <a:pPr>
              <a:defRPr/>
            </a:pPr>
            <a:endParaRPr lang="en-US" altLang="en-US"/>
          </a:p>
        </p:txBody>
      </p:sp>
      <p:sp>
        <p:nvSpPr>
          <p:cNvPr id="11" name="Slide Number Placeholder 10"/>
          <p:cNvSpPr>
            <a:spLocks noGrp="1"/>
          </p:cNvSpPr>
          <p:nvPr>
            <p:ph type="sldNum" sz="quarter" idx="12"/>
          </p:nvPr>
        </p:nvSpPr>
        <p:spPr/>
        <p:txBody>
          <a:bodyPr/>
          <a:lstStyle/>
          <a:p>
            <a:pPr>
              <a:defRPr/>
            </a:pPr>
            <a:fld id="{E764F9B9-F25A-4682-9E92-04BDFB2054C1}" type="slidenum">
              <a:rPr lang="en-US" altLang="en-US" smtClean="0"/>
              <a:pPr>
                <a:defRPr/>
              </a:pPr>
              <a:t>‹#›</a:t>
            </a:fld>
            <a:endParaRPr lang="en-US" altLang="en-US"/>
          </a:p>
        </p:txBody>
      </p:sp>
    </p:spTree>
    <p:extLst>
      <p:ext uri="{BB962C8B-B14F-4D97-AF65-F5344CB8AC3E}">
        <p14:creationId xmlns:p14="http://schemas.microsoft.com/office/powerpoint/2010/main" val="15390262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32719C"/>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eaLnBrk="0" hangingPunct="0">
              <a:defRPr/>
            </a:lvl1pPr>
          </a:lstStyle>
          <a:p>
            <a:pPr>
              <a:defRPr/>
            </a:pPr>
            <a:endParaRPr lang="en-US" alt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en-US" alt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7951D61B-E3A4-4945-933B-7B61D7355DC2}" type="slidenum">
              <a:rPr lang="en-US" altLang="en-US"/>
              <a:pPr>
                <a:defRPr/>
              </a:pPr>
              <a:t>‹#›</a:t>
            </a:fld>
            <a:endParaRPr lang="en-US" altLang="en-US"/>
          </a:p>
        </p:txBody>
      </p:sp>
    </p:spTree>
    <p:extLst>
      <p:ext uri="{BB962C8B-B14F-4D97-AF65-F5344CB8AC3E}">
        <p14:creationId xmlns:p14="http://schemas.microsoft.com/office/powerpoint/2010/main" val="3277022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32719C"/>
                </a:solidFill>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lvl1pPr eaLnBrk="0" hangingPunct="0">
              <a:defRPr/>
            </a:lvl1pPr>
          </a:lstStyle>
          <a:p>
            <a:pPr>
              <a:defRPr/>
            </a:pPr>
            <a:endParaRPr lang="en-US"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C70D8DC7-62D6-4B9F-9A5C-CD0415934351}" type="slidenum">
              <a:rPr lang="en-US" altLang="en-US"/>
              <a:pPr>
                <a:defRPr/>
              </a:pPr>
              <a:t>‹#›</a:t>
            </a:fld>
            <a:endParaRPr lang="en-US" altLang="en-US"/>
          </a:p>
        </p:txBody>
      </p:sp>
    </p:spTree>
    <p:extLst>
      <p:ext uri="{BB962C8B-B14F-4D97-AF65-F5344CB8AC3E}">
        <p14:creationId xmlns:p14="http://schemas.microsoft.com/office/powerpoint/2010/main" val="34707336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en-US"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6865CD73-D857-49C9-9A3F-EBDEAC7436F8}" type="slidenum">
              <a:rPr lang="en-US" altLang="en-US"/>
              <a:pPr>
                <a:defRPr/>
              </a:pPr>
              <a:t>‹#›</a:t>
            </a:fld>
            <a:endParaRPr lang="en-US" altLang="en-US"/>
          </a:p>
        </p:txBody>
      </p:sp>
    </p:spTree>
    <p:extLst>
      <p:ext uri="{BB962C8B-B14F-4D97-AF65-F5344CB8AC3E}">
        <p14:creationId xmlns:p14="http://schemas.microsoft.com/office/powerpoint/2010/main" val="204138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3866430-009C-4612-80DD-81631B59A889}" type="slidenum">
              <a:rPr lang="en-US" altLang="en-US"/>
              <a:pPr>
                <a:defRPr/>
              </a:pPr>
              <a:t>‹#›</a:t>
            </a:fld>
            <a:endParaRPr lang="en-US" altLang="en-US"/>
          </a:p>
        </p:txBody>
      </p:sp>
    </p:spTree>
    <p:extLst>
      <p:ext uri="{BB962C8B-B14F-4D97-AF65-F5344CB8AC3E}">
        <p14:creationId xmlns:p14="http://schemas.microsoft.com/office/powerpoint/2010/main" val="36508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6D0740CD-A362-4A86-AB47-D36E37A474B7}" type="slidenum">
              <a:rPr lang="en-US" altLang="en-US"/>
              <a:pPr>
                <a:defRPr/>
              </a:pPr>
              <a:t>‹#›</a:t>
            </a:fld>
            <a:endParaRPr lang="en-US" altLang="en-US"/>
          </a:p>
        </p:txBody>
      </p:sp>
    </p:spTree>
    <p:extLst>
      <p:ext uri="{BB962C8B-B14F-4D97-AF65-F5344CB8AC3E}">
        <p14:creationId xmlns:p14="http://schemas.microsoft.com/office/powerpoint/2010/main" val="228423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3"/>
          <p:cNvSpPr>
            <a:spLocks noGrp="1" noChangeArrowheads="1"/>
          </p:cNvSpPr>
          <p:nvPr>
            <p:ph type="title"/>
          </p:nvPr>
        </p:nvSpPr>
        <p:spPr bwMode="auto">
          <a:xfrm>
            <a:off x="419100" y="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8133"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defRPr>
            </a:lvl1pPr>
          </a:lstStyle>
          <a:p>
            <a:pPr>
              <a:defRPr/>
            </a:pPr>
            <a:endParaRPr lang="en-US" altLang="en-US"/>
          </a:p>
        </p:txBody>
      </p:sp>
      <p:sp>
        <p:nvSpPr>
          <p:cNvPr id="4813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defRPr>
            </a:lvl1pPr>
          </a:lstStyle>
          <a:p>
            <a:pPr>
              <a:defRPr/>
            </a:pPr>
            <a:endParaRPr lang="en-US" altLang="en-US"/>
          </a:p>
        </p:txBody>
      </p:sp>
      <p:sp>
        <p:nvSpPr>
          <p:cNvPr id="48135"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defRPr>
            </a:lvl1pPr>
          </a:lstStyle>
          <a:p>
            <a:pPr>
              <a:defRPr/>
            </a:pPr>
            <a:fld id="{E764F9B9-F25A-4682-9E92-04BDFB2054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Excel_Worksheet4.xlsx"/><Relationship Id="rId5" Type="http://schemas.openxmlformats.org/officeDocument/2006/relationships/image" Target="../media/image25.emf"/><Relationship Id="rId4" Type="http://schemas.openxmlformats.org/officeDocument/2006/relationships/package" Target="../embeddings/Microsoft_Excel_Worksheet3.xlsx"/></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8.emf"/><Relationship Id="rId5" Type="http://schemas.openxmlformats.org/officeDocument/2006/relationships/package" Target="../embeddings/Microsoft_Excel_Worksheet6.xlsx"/><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emf"/><Relationship Id="rId5" Type="http://schemas.openxmlformats.org/officeDocument/2006/relationships/package" Target="../embeddings/Microsoft_Excel_Worksheet8.xlsx"/><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emf"/><Relationship Id="rId5" Type="http://schemas.openxmlformats.org/officeDocument/2006/relationships/oleObject" Target="../embeddings/oleObject2.bin"/><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9.emf"/><Relationship Id="rId5" Type="http://schemas.openxmlformats.org/officeDocument/2006/relationships/package" Target="../embeddings/Microsoft_Excel_Worksheet10.xlsx"/><Relationship Id="rId4" Type="http://schemas.openxmlformats.org/officeDocument/2006/relationships/image" Target="../media/image38.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emf"/><Relationship Id="rId5" Type="http://schemas.openxmlformats.org/officeDocument/2006/relationships/oleObject" Target="../embeddings/oleObject4.bin"/><Relationship Id="rId4" Type="http://schemas.openxmlformats.org/officeDocument/2006/relationships/image" Target="../media/image40.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3.emf"/><Relationship Id="rId5" Type="http://schemas.openxmlformats.org/officeDocument/2006/relationships/package" Target="../embeddings/Microsoft_Excel_Worksheet11.xlsx"/><Relationship Id="rId4" Type="http://schemas.openxmlformats.org/officeDocument/2006/relationships/image" Target="../media/image42.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5.emf"/><Relationship Id="rId5" Type="http://schemas.openxmlformats.org/officeDocument/2006/relationships/oleObject" Target="../embeddings/oleObject7.bin"/><Relationship Id="rId4" Type="http://schemas.openxmlformats.org/officeDocument/2006/relationships/image" Target="../media/image44.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7.emf"/><Relationship Id="rId5" Type="http://schemas.openxmlformats.org/officeDocument/2006/relationships/package" Target="../embeddings/Microsoft_Excel_Worksheet12.xlsx"/><Relationship Id="rId4" Type="http://schemas.openxmlformats.org/officeDocument/2006/relationships/image" Target="../media/image46.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9.emf"/><Relationship Id="rId5" Type="http://schemas.openxmlformats.org/officeDocument/2006/relationships/oleObject" Target="../embeddings/oleObject10.bin"/><Relationship Id="rId4" Type="http://schemas.openxmlformats.org/officeDocument/2006/relationships/image" Target="../media/image48.emf"/></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0.emf"/><Relationship Id="rId5" Type="http://schemas.openxmlformats.org/officeDocument/2006/relationships/oleObject" Target="../embeddings/oleObject11.bin"/><Relationship Id="rId4" Type="http://schemas.openxmlformats.org/officeDocument/2006/relationships/image" Target="../media/image44.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2.emf"/><Relationship Id="rId5" Type="http://schemas.openxmlformats.org/officeDocument/2006/relationships/package" Target="../embeddings/Microsoft_Excel_Worksheet15.xlsx"/><Relationship Id="rId4" Type="http://schemas.openxmlformats.org/officeDocument/2006/relationships/image" Target="../media/image51.emf"/></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6.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8.emf"/><Relationship Id="rId5" Type="http://schemas.openxmlformats.org/officeDocument/2006/relationships/package" Target="../embeddings/Microsoft_Excel_Worksheet16.xlsx"/><Relationship Id="rId4" Type="http://schemas.openxmlformats.org/officeDocument/2006/relationships/image" Target="../media/image57.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0.emf"/><Relationship Id="rId5" Type="http://schemas.openxmlformats.org/officeDocument/2006/relationships/oleObject" Target="../embeddings/oleObject15.bin"/><Relationship Id="rId4" Type="http://schemas.openxmlformats.org/officeDocument/2006/relationships/image" Target="../media/image59.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2.emf"/><Relationship Id="rId5" Type="http://schemas.openxmlformats.org/officeDocument/2006/relationships/oleObject" Target="../embeddings/oleObject17.bin"/><Relationship Id="rId4" Type="http://schemas.openxmlformats.org/officeDocument/2006/relationships/image" Target="../media/image61.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3.emf"/><Relationship Id="rId5" Type="http://schemas.openxmlformats.org/officeDocument/2006/relationships/oleObject" Target="../embeddings/oleObject19.bin"/><Relationship Id="rId4" Type="http://schemas.openxmlformats.org/officeDocument/2006/relationships/image" Target="../media/image62.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ctrTitle"/>
          </p:nvPr>
        </p:nvSpPr>
        <p:spPr>
          <a:xfrm>
            <a:off x="304800" y="685800"/>
            <a:ext cx="6781800" cy="2133600"/>
          </a:xfrm>
        </p:spPr>
        <p:txBody>
          <a:bodyPr/>
          <a:lstStyle/>
          <a:p>
            <a:pPr eaLnBrk="1" hangingPunct="1"/>
            <a:r>
              <a:rPr lang="en-US" sz="4000" dirty="0">
                <a:solidFill>
                  <a:srgbClr val="32719C"/>
                </a:solidFill>
              </a:rPr>
              <a:t>Complex SDMX mapping issues for development </a:t>
            </a:r>
            <a:r>
              <a:rPr lang="en-US" sz="4000" dirty="0" smtClean="0">
                <a:solidFill>
                  <a:srgbClr val="32719C"/>
                </a:solidFill>
              </a:rPr>
              <a:t>indicators</a:t>
            </a:r>
            <a:endParaRPr lang="en-US" altLang="en-US" sz="3200" b="0" dirty="0" smtClean="0">
              <a:solidFill>
                <a:srgbClr val="32719C"/>
              </a:solidFill>
            </a:endParaRPr>
          </a:p>
        </p:txBody>
      </p:sp>
      <p:sp>
        <p:nvSpPr>
          <p:cNvPr id="14339" name="Rectangle 3"/>
          <p:cNvSpPr>
            <a:spLocks noGrp="1" noChangeArrowheads="1"/>
          </p:cNvSpPr>
          <p:nvPr>
            <p:ph type="subTitle" idx="1"/>
          </p:nvPr>
        </p:nvSpPr>
        <p:spPr>
          <a:xfrm>
            <a:off x="1066800" y="3657600"/>
            <a:ext cx="6324600" cy="1870364"/>
          </a:xfrm>
        </p:spPr>
        <p:txBody>
          <a:bodyPr/>
          <a:lstStyle/>
          <a:p>
            <a:pPr algn="ctr" eaLnBrk="1" hangingPunct="1">
              <a:spcBef>
                <a:spcPct val="0"/>
              </a:spcBef>
            </a:pPr>
            <a:r>
              <a:rPr lang="en-US" altLang="en-US" sz="2000" dirty="0"/>
              <a:t>UNSD – DFID </a:t>
            </a:r>
            <a:r>
              <a:rPr lang="en-US" altLang="en-US" sz="2000" dirty="0" smtClean="0"/>
              <a:t>Project</a:t>
            </a:r>
            <a:r>
              <a:rPr lang="en-US" altLang="en-US" sz="2000" dirty="0"/>
              <a:t> </a:t>
            </a:r>
            <a:r>
              <a:rPr lang="en-US" altLang="en-US" sz="2000" dirty="0" smtClean="0"/>
              <a:t>on Improving </a:t>
            </a:r>
            <a:r>
              <a:rPr lang="en-US" altLang="en-US" sz="2000" dirty="0"/>
              <a:t>the collation, availability and dissemination of development indicators (including the MDGs)</a:t>
            </a:r>
          </a:p>
          <a:p>
            <a:pPr algn="ctr" eaLnBrk="1" hangingPunct="1">
              <a:spcBef>
                <a:spcPct val="0"/>
              </a:spcBef>
            </a:pPr>
            <a:endParaRPr lang="en-US" altLang="en-US" dirty="0">
              <a:latin typeface="Candara" pitchFamily="34" charset="0"/>
            </a:endParaRPr>
          </a:p>
          <a:p>
            <a:pPr algn="ctr" eaLnBrk="1" hangingPunct="1">
              <a:spcBef>
                <a:spcPct val="0"/>
              </a:spcBef>
            </a:pPr>
            <a:r>
              <a:rPr lang="en-US" altLang="en-US" sz="2000" dirty="0" smtClean="0"/>
              <a:t>22 </a:t>
            </a:r>
            <a:r>
              <a:rPr lang="en-US" altLang="en-US" sz="2000" dirty="0"/>
              <a:t>April 2014, Phnom Penh, Cambodia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7"/>
            <a:ext cx="6096000" cy="715963"/>
          </a:xfrm>
        </p:spPr>
        <p:txBody>
          <a:bodyPr/>
          <a:lstStyle/>
          <a:p>
            <a:r>
              <a:rPr lang="en-US" altLang="en-US" sz="3200" dirty="0" smtClean="0"/>
              <a:t>DevInfo </a:t>
            </a:r>
            <a:r>
              <a:rPr lang="en-US" altLang="en-US" sz="3200" dirty="0"/>
              <a:t>7</a:t>
            </a:r>
            <a:endParaRPr lang="en-US" altLang="en-US" sz="3200" dirty="0" smtClean="0"/>
          </a:p>
        </p:txBody>
      </p:sp>
      <p:sp>
        <p:nvSpPr>
          <p:cNvPr id="5123" name="Content Placeholder 2"/>
          <p:cNvSpPr>
            <a:spLocks noGrp="1"/>
          </p:cNvSpPr>
          <p:nvPr>
            <p:ph idx="1"/>
          </p:nvPr>
        </p:nvSpPr>
        <p:spPr>
          <a:xfrm>
            <a:off x="533400" y="1371600"/>
            <a:ext cx="8229600" cy="5105400"/>
          </a:xfrm>
        </p:spPr>
        <p:txBody>
          <a:bodyPr/>
          <a:lstStyle/>
          <a:p>
            <a:pPr eaLnBrk="1" hangingPunct="1">
              <a:spcAft>
                <a:spcPts val="600"/>
              </a:spcAft>
            </a:pPr>
            <a:r>
              <a:rPr lang="en-US" altLang="en-US" dirty="0" smtClean="0"/>
              <a:t>DevInfo 7 (Di7) launched in Nov 2012</a:t>
            </a:r>
          </a:p>
          <a:p>
            <a:pPr lvl="1" eaLnBrk="1" hangingPunct="1"/>
            <a:r>
              <a:rPr lang="en-US" altLang="en-US" dirty="0" smtClean="0"/>
              <a:t>SDMX 2.1 &amp; 2.0 compliant</a:t>
            </a:r>
          </a:p>
          <a:p>
            <a:pPr lvl="1" eaLnBrk="1" hangingPunct="1"/>
            <a:r>
              <a:rPr lang="en-US" altLang="en-US" dirty="0" smtClean="0"/>
              <a:t>Web-based software </a:t>
            </a:r>
          </a:p>
          <a:p>
            <a:pPr lvl="1" eaLnBrk="1" hangingPunct="1"/>
            <a:r>
              <a:rPr lang="en-US" altLang="en-US" dirty="0" smtClean="0"/>
              <a:t>Most countries have migrated to version 7 from version 6</a:t>
            </a:r>
          </a:p>
          <a:p>
            <a:pPr lvl="1" eaLnBrk="1" hangingPunct="1"/>
            <a:r>
              <a:rPr lang="en-US" altLang="en-US" dirty="0" smtClean="0"/>
              <a:t>DevInfo Support Group has been adding enhancements and </a:t>
            </a:r>
            <a:r>
              <a:rPr lang="en-US" altLang="en-US" dirty="0" err="1" smtClean="0"/>
              <a:t>bugfixes</a:t>
            </a:r>
            <a:r>
              <a:rPr lang="en-US" altLang="en-US" dirty="0" smtClean="0"/>
              <a:t>; newest version is 7.1.0.1</a:t>
            </a:r>
          </a:p>
          <a:p>
            <a:endParaRPr lang="en-US" altLang="en-US" dirty="0" smtClean="0"/>
          </a:p>
        </p:txBody>
      </p:sp>
    </p:spTree>
    <p:extLst>
      <p:ext uri="{BB962C8B-B14F-4D97-AF65-F5344CB8AC3E}">
        <p14:creationId xmlns:p14="http://schemas.microsoft.com/office/powerpoint/2010/main" val="2837129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57200"/>
            <a:ext cx="7543800" cy="533400"/>
          </a:xfrm>
        </p:spPr>
        <p:txBody>
          <a:bodyPr/>
          <a:lstStyle/>
          <a:p>
            <a:r>
              <a:rPr lang="en-US" altLang="en-US" sz="3200" dirty="0" smtClean="0"/>
              <a:t>Mapping to the DSD (in DevInfo)</a:t>
            </a:r>
          </a:p>
        </p:txBody>
      </p:sp>
      <p:sp>
        <p:nvSpPr>
          <p:cNvPr id="10243" name="Rectangle 3"/>
          <p:cNvSpPr>
            <a:spLocks noGrp="1" noChangeArrowheads="1"/>
          </p:cNvSpPr>
          <p:nvPr>
            <p:ph idx="1"/>
          </p:nvPr>
        </p:nvSpPr>
        <p:spPr>
          <a:xfrm>
            <a:off x="457200" y="1143000"/>
            <a:ext cx="8458200" cy="5562600"/>
          </a:xfrm>
        </p:spPr>
        <p:txBody>
          <a:bodyPr/>
          <a:lstStyle/>
          <a:p>
            <a:pPr eaLnBrk="1" hangingPunct="1">
              <a:spcAft>
                <a:spcPts val="600"/>
              </a:spcAft>
            </a:pPr>
            <a:r>
              <a:rPr lang="en-US" altLang="en-US" dirty="0" smtClean="0"/>
              <a:t>The DevInfo mapping </a:t>
            </a:r>
            <a:r>
              <a:rPr lang="en-US" altLang="en-US" dirty="0"/>
              <a:t>tool </a:t>
            </a:r>
            <a:r>
              <a:rPr lang="en-US" altLang="en-US" dirty="0" smtClean="0"/>
              <a:t>is </a:t>
            </a:r>
            <a:r>
              <a:rPr lang="en-US" altLang="en-US" dirty="0"/>
              <a:t>designed to facilitate the mapping of the database to the DSD</a:t>
            </a:r>
          </a:p>
          <a:p>
            <a:pPr lvl="1" eaLnBrk="1" hangingPunct="1"/>
            <a:r>
              <a:rPr lang="en-US" altLang="en-US" dirty="0" smtClean="0"/>
              <a:t>based </a:t>
            </a:r>
            <a:r>
              <a:rPr lang="en-US" altLang="en-US" dirty="0"/>
              <a:t>on mapping between the codelists of the DSD and origin database</a:t>
            </a:r>
          </a:p>
          <a:p>
            <a:pPr lvl="1" eaLnBrk="1" hangingPunct="1"/>
            <a:r>
              <a:rPr lang="en-US" altLang="en-US" dirty="0" smtClean="0"/>
              <a:t>certain </a:t>
            </a:r>
            <a:r>
              <a:rPr lang="en-US" altLang="en-US" dirty="0"/>
              <a:t>situations require further manual effort to map a time series</a:t>
            </a:r>
          </a:p>
          <a:p>
            <a:pPr lvl="1" eaLnBrk="1" hangingPunct="1"/>
            <a:r>
              <a:rPr lang="en-US" altLang="en-US" dirty="0" smtClean="0"/>
              <a:t>sometimes </a:t>
            </a:r>
            <a:r>
              <a:rPr lang="en-US" altLang="en-US" dirty="0"/>
              <a:t>a “fix” is required to the database where the data simply isn’t valid or where there are duplicates</a:t>
            </a:r>
          </a:p>
          <a:p>
            <a:pPr marL="349250" lvl="1" indent="0"/>
            <a:endParaRPr lang="en-US" altLang="en-US" dirty="0" smtClean="0"/>
          </a:p>
          <a:p>
            <a:pPr marL="349250" lvl="1" indent="0">
              <a:buFont typeface="Wingdings" pitchFamily="2" charset="2"/>
              <a:buNone/>
            </a:pPr>
            <a:endParaRPr lang="en-US" altLang="en-US" dirty="0" smtClean="0"/>
          </a:p>
          <a:p>
            <a:pPr marL="0" indent="0"/>
            <a:endParaRPr lang="en-US" altLang="en-US" dirty="0" smtClean="0"/>
          </a:p>
          <a:p>
            <a:pPr marL="0" indent="0"/>
            <a:endParaRPr lang="en-US" altLang="en-US" dirty="0" smtClean="0"/>
          </a:p>
        </p:txBody>
      </p:sp>
    </p:spTree>
    <p:extLst>
      <p:ext uri="{BB962C8B-B14F-4D97-AF65-F5344CB8AC3E}">
        <p14:creationId xmlns:p14="http://schemas.microsoft.com/office/powerpoint/2010/main" val="2483715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609600" y="1066800"/>
            <a:ext cx="8229600" cy="5410200"/>
          </a:xfrm>
          <a:solidFill>
            <a:srgbClr val="FFFFFF">
              <a:alpha val="0"/>
            </a:srgbClr>
          </a:solidFill>
        </p:spPr>
        <p:txBody>
          <a:bodyPr/>
          <a:lstStyle/>
          <a:p>
            <a:pPr eaLnBrk="1" hangingPunct="1"/>
            <a:r>
              <a:rPr lang="en-US" altLang="en-US" sz="2800" dirty="0" smtClean="0"/>
              <a:t>Area, hierarchical dimension</a:t>
            </a:r>
          </a:p>
          <a:p>
            <a:pPr eaLnBrk="1" hangingPunct="1"/>
            <a:r>
              <a:rPr lang="en-US" altLang="en-US" sz="2800" dirty="0" smtClean="0"/>
              <a:t>IUS = Indicator, Unit and Subgroup</a:t>
            </a:r>
          </a:p>
          <a:p>
            <a:pPr lvl="1" eaLnBrk="1" hangingPunct="1"/>
            <a:r>
              <a:rPr lang="en-US" altLang="en-US" sz="2400" dirty="0" smtClean="0"/>
              <a:t>Time series data are stored with the combination of the 3 dimensions </a:t>
            </a:r>
          </a:p>
          <a:p>
            <a:pPr lvl="2" eaLnBrk="1" hangingPunct="1"/>
            <a:r>
              <a:rPr lang="en-US" altLang="en-US" sz="2200" dirty="0" smtClean="0"/>
              <a:t>Indicator</a:t>
            </a:r>
          </a:p>
          <a:p>
            <a:pPr lvl="2" eaLnBrk="1" hangingPunct="1"/>
            <a:r>
              <a:rPr lang="en-US" altLang="en-US" sz="2200" dirty="0" smtClean="0"/>
              <a:t>Unit</a:t>
            </a:r>
          </a:p>
          <a:p>
            <a:pPr lvl="2" eaLnBrk="1" hangingPunct="1"/>
            <a:r>
              <a:rPr lang="en-US" altLang="en-US" sz="2200" dirty="0" smtClean="0"/>
              <a:t>Subgroup: Combination of one or more sub-dimensions</a:t>
            </a:r>
          </a:p>
          <a:p>
            <a:pPr eaLnBrk="1" hangingPunct="1"/>
            <a:r>
              <a:rPr lang="en-US" altLang="en-US" sz="2800" dirty="0" smtClean="0"/>
              <a:t>Source &amp; Time Period</a:t>
            </a:r>
          </a:p>
          <a:p>
            <a:pPr lvl="1" eaLnBrk="1" hangingPunct="1"/>
            <a:r>
              <a:rPr lang="en-US" altLang="en-US" sz="2400" dirty="0" smtClean="0"/>
              <a:t>Together with IUS “uniquely” defines  each data value</a:t>
            </a:r>
          </a:p>
          <a:p>
            <a:pPr eaLnBrk="1" hangingPunct="1"/>
            <a:r>
              <a:rPr lang="en-US" altLang="en-US" sz="2800" dirty="0" smtClean="0"/>
              <a:t>Footnote</a:t>
            </a:r>
          </a:p>
          <a:p>
            <a:pPr lvl="1" eaLnBrk="1" hangingPunct="1"/>
            <a:r>
              <a:rPr lang="en-US" altLang="en-US" sz="2400" dirty="0" smtClean="0"/>
              <a:t>“Free text” field stored with data value</a:t>
            </a:r>
          </a:p>
        </p:txBody>
      </p:sp>
      <p:sp>
        <p:nvSpPr>
          <p:cNvPr id="4" name="Title 1"/>
          <p:cNvSpPr txBox="1">
            <a:spLocks/>
          </p:cNvSpPr>
          <p:nvPr/>
        </p:nvSpPr>
        <p:spPr>
          <a:xfrm>
            <a:off x="457200" y="427037"/>
            <a:ext cx="6934200" cy="715963"/>
          </a:xfrm>
          <a:prstGeom prst="rect">
            <a:avLst/>
          </a:prstGeom>
        </p:spPr>
        <p:txBody>
          <a:bodyPr/>
          <a:lstStyle/>
          <a:p>
            <a:pPr eaLnBrk="0" hangingPunct="0">
              <a:defRPr/>
            </a:pPr>
            <a:r>
              <a:rPr lang="en-US" sz="3200" b="1" kern="0" dirty="0" smtClean="0">
                <a:solidFill>
                  <a:srgbClr val="32719C"/>
                </a:solidFill>
                <a:latin typeface="+mj-lt"/>
                <a:ea typeface="+mj-ea"/>
                <a:cs typeface="+mj-cs"/>
              </a:rPr>
              <a:t>DevInfo </a:t>
            </a:r>
            <a:r>
              <a:rPr lang="en-US" sz="3200" b="1" kern="0" dirty="0">
                <a:solidFill>
                  <a:srgbClr val="32719C"/>
                </a:solidFill>
                <a:latin typeface="+mj-lt"/>
                <a:ea typeface="+mj-ea"/>
                <a:cs typeface="+mj-cs"/>
              </a:rPr>
              <a:t>Data Architecture</a:t>
            </a:r>
          </a:p>
        </p:txBody>
      </p:sp>
    </p:spTree>
    <p:extLst>
      <p:ext uri="{BB962C8B-B14F-4D97-AF65-F5344CB8AC3E}">
        <p14:creationId xmlns:p14="http://schemas.microsoft.com/office/powerpoint/2010/main" val="1942308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ectangle 20"/>
          <p:cNvSpPr>
            <a:spLocks noChangeArrowheads="1"/>
          </p:cNvSpPr>
          <p:nvPr/>
        </p:nvSpPr>
        <p:spPr bwMode="auto">
          <a:xfrm>
            <a:off x="4267200" y="233362"/>
            <a:ext cx="4495800" cy="6472238"/>
          </a:xfrm>
          <a:prstGeom prst="rect">
            <a:avLst/>
          </a:prstGeom>
          <a:solidFill>
            <a:schemeClr val="bg1"/>
          </a:solidFill>
          <a:ln w="19050" algn="ctr">
            <a:solidFill>
              <a:schemeClr val="tx1"/>
            </a:solidFill>
            <a:round/>
            <a:headEnd/>
            <a:tailEnd type="triangle" w="med" len="med"/>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54" name="Rectangle 19"/>
          <p:cNvSpPr>
            <a:spLocks noChangeArrowheads="1"/>
          </p:cNvSpPr>
          <p:nvPr/>
        </p:nvSpPr>
        <p:spPr bwMode="auto">
          <a:xfrm>
            <a:off x="381000" y="233362"/>
            <a:ext cx="3733800" cy="6472238"/>
          </a:xfrm>
          <a:prstGeom prst="rect">
            <a:avLst/>
          </a:prstGeom>
          <a:solidFill>
            <a:schemeClr val="bg1"/>
          </a:solidFill>
          <a:ln w="19050" algn="ctr">
            <a:solidFill>
              <a:schemeClr val="tx1"/>
            </a:solidFill>
            <a:round/>
            <a:headEnd/>
            <a:tailEnd type="triangle" w="med" len="med"/>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47" name="Text Box 11"/>
          <p:cNvSpPr txBox="1">
            <a:spLocks noChangeArrowheads="1"/>
          </p:cNvSpPr>
          <p:nvPr/>
        </p:nvSpPr>
        <p:spPr bwMode="auto">
          <a:xfrm>
            <a:off x="838200" y="376238"/>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sz="2400" b="1" dirty="0" smtClean="0"/>
              <a:t>DevInfo </a:t>
            </a:r>
            <a:r>
              <a:rPr lang="en-GB" altLang="en-US" sz="2400" b="1" dirty="0"/>
              <a:t>Database</a:t>
            </a:r>
          </a:p>
        </p:txBody>
      </p:sp>
      <p:sp>
        <p:nvSpPr>
          <p:cNvPr id="6148" name="Text Box 12"/>
          <p:cNvSpPr txBox="1">
            <a:spLocks noChangeArrowheads="1"/>
          </p:cNvSpPr>
          <p:nvPr/>
        </p:nvSpPr>
        <p:spPr bwMode="auto">
          <a:xfrm>
            <a:off x="4813513" y="376238"/>
            <a:ext cx="3339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400" b="1" dirty="0" smtClean="0"/>
              <a:t>CountryData DSD</a:t>
            </a:r>
            <a:endParaRPr lang="en-GB" altLang="en-US" sz="2400" b="1" dirty="0"/>
          </a:p>
        </p:txBody>
      </p:sp>
      <p:sp>
        <p:nvSpPr>
          <p:cNvPr id="6149" name="Text Box 13"/>
          <p:cNvSpPr txBox="1">
            <a:spLocks noChangeArrowheads="1"/>
          </p:cNvSpPr>
          <p:nvPr/>
        </p:nvSpPr>
        <p:spPr bwMode="auto">
          <a:xfrm>
            <a:off x="723899" y="1294046"/>
            <a:ext cx="3276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en-US" altLang="en-US" dirty="0"/>
              <a:t> Area </a:t>
            </a:r>
          </a:p>
          <a:p>
            <a:pPr eaLnBrk="1" hangingPunct="1">
              <a:spcBef>
                <a:spcPct val="50000"/>
              </a:spcBef>
              <a:buFontTx/>
              <a:buChar char="•"/>
            </a:pPr>
            <a:r>
              <a:rPr lang="en-US" altLang="en-US" dirty="0"/>
              <a:t> Indicator</a:t>
            </a:r>
          </a:p>
          <a:p>
            <a:pPr eaLnBrk="1" hangingPunct="1">
              <a:spcBef>
                <a:spcPct val="50000"/>
              </a:spcBef>
              <a:buFontTx/>
              <a:buChar char="•"/>
            </a:pPr>
            <a:r>
              <a:rPr lang="en-US" altLang="en-US" dirty="0"/>
              <a:t> Unit</a:t>
            </a:r>
          </a:p>
          <a:p>
            <a:pPr eaLnBrk="1" hangingPunct="1">
              <a:spcBef>
                <a:spcPct val="50000"/>
              </a:spcBef>
              <a:buFontTx/>
              <a:buChar char="•"/>
            </a:pPr>
            <a:endParaRPr lang="en-US" altLang="en-US" dirty="0"/>
          </a:p>
          <a:p>
            <a:pPr eaLnBrk="1" hangingPunct="1">
              <a:spcBef>
                <a:spcPct val="50000"/>
              </a:spcBef>
              <a:buFontTx/>
              <a:buChar char="•"/>
            </a:pPr>
            <a:r>
              <a:rPr lang="en-US" altLang="en-US" dirty="0"/>
              <a:t> Subgroup (i.e. Sex, Age, Location etc.)</a:t>
            </a:r>
          </a:p>
          <a:p>
            <a:pPr eaLnBrk="1" hangingPunct="1">
              <a:spcBef>
                <a:spcPct val="50000"/>
              </a:spcBef>
              <a:buFontTx/>
              <a:buChar char="•"/>
            </a:pPr>
            <a:endParaRPr lang="en-US" altLang="en-US" dirty="0"/>
          </a:p>
          <a:p>
            <a:pPr eaLnBrk="1" hangingPunct="1">
              <a:spcBef>
                <a:spcPct val="50000"/>
              </a:spcBef>
            </a:pPr>
            <a:endParaRPr lang="en-US" altLang="en-US" dirty="0"/>
          </a:p>
          <a:p>
            <a:pPr eaLnBrk="1" hangingPunct="1">
              <a:spcBef>
                <a:spcPct val="50000"/>
              </a:spcBef>
              <a:buFontTx/>
              <a:buChar char="•"/>
            </a:pPr>
            <a:r>
              <a:rPr lang="en-US" altLang="en-US" dirty="0"/>
              <a:t> Source</a:t>
            </a:r>
          </a:p>
          <a:p>
            <a:pPr eaLnBrk="1" hangingPunct="1">
              <a:spcBef>
                <a:spcPct val="50000"/>
              </a:spcBef>
              <a:buFontTx/>
              <a:buChar char="•"/>
            </a:pPr>
            <a:endParaRPr lang="en-US" altLang="en-US" dirty="0"/>
          </a:p>
          <a:p>
            <a:pPr eaLnBrk="1" hangingPunct="1">
              <a:spcBef>
                <a:spcPct val="50000"/>
              </a:spcBef>
              <a:buFontTx/>
              <a:buChar char="•"/>
            </a:pPr>
            <a:r>
              <a:rPr lang="en-US" altLang="en-US" dirty="0"/>
              <a:t> Time Period</a:t>
            </a:r>
          </a:p>
          <a:p>
            <a:pPr eaLnBrk="1" hangingPunct="1">
              <a:spcBef>
                <a:spcPct val="50000"/>
              </a:spcBef>
              <a:buFontTx/>
              <a:buChar char="•"/>
            </a:pPr>
            <a:endParaRPr lang="en-US" altLang="en-US" dirty="0"/>
          </a:p>
          <a:p>
            <a:pPr eaLnBrk="1" hangingPunct="1">
              <a:spcBef>
                <a:spcPct val="50000"/>
              </a:spcBef>
              <a:buFontTx/>
              <a:buChar char="•"/>
            </a:pPr>
            <a:r>
              <a:rPr lang="en-US" altLang="en-US" dirty="0"/>
              <a:t> Footnotes</a:t>
            </a:r>
            <a:endParaRPr lang="en-GB" altLang="en-US" dirty="0"/>
          </a:p>
        </p:txBody>
      </p:sp>
      <p:sp>
        <p:nvSpPr>
          <p:cNvPr id="6150" name="Text Box 14"/>
          <p:cNvSpPr txBox="1">
            <a:spLocks noChangeArrowheads="1"/>
          </p:cNvSpPr>
          <p:nvPr/>
        </p:nvSpPr>
        <p:spPr bwMode="auto">
          <a:xfrm>
            <a:off x="4724399" y="884471"/>
            <a:ext cx="403860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en-US" altLang="en-US" i="1" dirty="0"/>
              <a:t> </a:t>
            </a:r>
            <a:r>
              <a:rPr lang="en-GB" altLang="en-US" b="1" dirty="0"/>
              <a:t>Frequency (Default = “Annual”)</a:t>
            </a:r>
          </a:p>
          <a:p>
            <a:pPr eaLnBrk="1" hangingPunct="1">
              <a:spcBef>
                <a:spcPct val="50000"/>
              </a:spcBef>
              <a:buFontTx/>
              <a:buChar char="•"/>
            </a:pPr>
            <a:r>
              <a:rPr lang="en-GB" altLang="en-US" dirty="0"/>
              <a:t> </a:t>
            </a:r>
            <a:r>
              <a:rPr lang="en-GB" altLang="en-US" b="1" dirty="0"/>
              <a:t>Reference Area</a:t>
            </a:r>
          </a:p>
          <a:p>
            <a:pPr eaLnBrk="1" hangingPunct="1">
              <a:spcBef>
                <a:spcPct val="50000"/>
              </a:spcBef>
              <a:buFontTx/>
              <a:buChar char="•"/>
            </a:pPr>
            <a:r>
              <a:rPr lang="en-GB" altLang="en-US" dirty="0"/>
              <a:t> </a:t>
            </a:r>
            <a:r>
              <a:rPr lang="en-GB" altLang="en-US" b="1" dirty="0"/>
              <a:t>Series</a:t>
            </a:r>
          </a:p>
          <a:p>
            <a:pPr eaLnBrk="1" hangingPunct="1">
              <a:spcBef>
                <a:spcPct val="50000"/>
              </a:spcBef>
              <a:buFontTx/>
              <a:buChar char="•"/>
            </a:pPr>
            <a:r>
              <a:rPr lang="en-GB" altLang="en-US" dirty="0"/>
              <a:t> </a:t>
            </a:r>
            <a:r>
              <a:rPr lang="en-GB" altLang="en-US" b="1" dirty="0"/>
              <a:t>Units of measurement</a:t>
            </a:r>
          </a:p>
          <a:p>
            <a:pPr eaLnBrk="1" hangingPunct="1">
              <a:spcBef>
                <a:spcPct val="50000"/>
              </a:spcBef>
              <a:buFontTx/>
              <a:buChar char="•"/>
            </a:pPr>
            <a:r>
              <a:rPr lang="en-GB" altLang="en-US" dirty="0"/>
              <a:t> </a:t>
            </a:r>
            <a:r>
              <a:rPr lang="en-GB" altLang="en-US" i="1" dirty="0"/>
              <a:t>Unit multiplier (Default = 0)</a:t>
            </a:r>
          </a:p>
          <a:p>
            <a:pPr eaLnBrk="1" hangingPunct="1">
              <a:spcBef>
                <a:spcPct val="50000"/>
              </a:spcBef>
              <a:buFontTx/>
              <a:buChar char="•"/>
            </a:pPr>
            <a:r>
              <a:rPr lang="en-GB" altLang="en-US" dirty="0"/>
              <a:t> </a:t>
            </a:r>
            <a:r>
              <a:rPr lang="en-GB" altLang="en-US" b="1" dirty="0"/>
              <a:t>Location (Default = “Total”)</a:t>
            </a:r>
          </a:p>
          <a:p>
            <a:pPr eaLnBrk="1" hangingPunct="1">
              <a:spcBef>
                <a:spcPct val="50000"/>
              </a:spcBef>
              <a:buFontTx/>
              <a:buChar char="•"/>
            </a:pPr>
            <a:r>
              <a:rPr lang="en-GB" altLang="en-US" dirty="0"/>
              <a:t> </a:t>
            </a:r>
            <a:r>
              <a:rPr lang="en-GB" altLang="en-US" b="1" dirty="0"/>
              <a:t>Age group (Default = “All Ages”)</a:t>
            </a:r>
          </a:p>
          <a:p>
            <a:pPr eaLnBrk="1" hangingPunct="1">
              <a:spcBef>
                <a:spcPct val="50000"/>
              </a:spcBef>
              <a:buFontTx/>
              <a:buChar char="•"/>
            </a:pPr>
            <a:r>
              <a:rPr lang="en-GB" altLang="en-US" b="1" dirty="0"/>
              <a:t> Sex (Default = “Both Sexes”)</a:t>
            </a:r>
          </a:p>
          <a:p>
            <a:pPr eaLnBrk="1" hangingPunct="1">
              <a:spcBef>
                <a:spcPct val="50000"/>
              </a:spcBef>
              <a:buFontTx/>
              <a:buChar char="•"/>
            </a:pPr>
            <a:r>
              <a:rPr lang="en-GB" altLang="en-US" dirty="0"/>
              <a:t> </a:t>
            </a:r>
            <a:r>
              <a:rPr lang="en-GB" altLang="en-US" b="1" dirty="0"/>
              <a:t>Source Type (Default = “NA”)</a:t>
            </a:r>
          </a:p>
          <a:p>
            <a:pPr eaLnBrk="1" hangingPunct="1">
              <a:spcBef>
                <a:spcPct val="50000"/>
              </a:spcBef>
              <a:buFontTx/>
              <a:buChar char="•"/>
            </a:pPr>
            <a:r>
              <a:rPr lang="en-GB" altLang="en-US" dirty="0"/>
              <a:t> </a:t>
            </a:r>
            <a:r>
              <a:rPr lang="en-GB" altLang="en-US" i="1" dirty="0"/>
              <a:t>Source details</a:t>
            </a:r>
          </a:p>
          <a:p>
            <a:pPr eaLnBrk="1" hangingPunct="1">
              <a:spcBef>
                <a:spcPct val="50000"/>
              </a:spcBef>
              <a:buFontTx/>
              <a:buChar char="•"/>
            </a:pPr>
            <a:r>
              <a:rPr lang="en-GB" altLang="en-US" dirty="0"/>
              <a:t> </a:t>
            </a:r>
            <a:r>
              <a:rPr lang="en-GB" altLang="en-US" b="1" dirty="0"/>
              <a:t>Time Period</a:t>
            </a:r>
          </a:p>
          <a:p>
            <a:pPr eaLnBrk="1" hangingPunct="1">
              <a:spcBef>
                <a:spcPct val="50000"/>
              </a:spcBef>
              <a:buFontTx/>
              <a:buChar char="•"/>
            </a:pPr>
            <a:r>
              <a:rPr lang="en-GB" altLang="en-US" dirty="0"/>
              <a:t> </a:t>
            </a:r>
            <a:r>
              <a:rPr lang="en-GB" altLang="en-US" i="1" dirty="0"/>
              <a:t>Time period details</a:t>
            </a:r>
          </a:p>
          <a:p>
            <a:pPr eaLnBrk="1" hangingPunct="1">
              <a:spcBef>
                <a:spcPct val="50000"/>
              </a:spcBef>
              <a:buFontTx/>
              <a:buChar char="•"/>
            </a:pPr>
            <a:r>
              <a:rPr lang="en-GB" altLang="en-US" dirty="0"/>
              <a:t> </a:t>
            </a:r>
            <a:r>
              <a:rPr lang="en-GB" altLang="en-US" i="1" dirty="0"/>
              <a:t>Nature of data points (Default = “C”)</a:t>
            </a:r>
          </a:p>
          <a:p>
            <a:pPr eaLnBrk="1" hangingPunct="1">
              <a:spcBef>
                <a:spcPct val="50000"/>
              </a:spcBef>
              <a:buFontTx/>
              <a:buChar char="•"/>
            </a:pPr>
            <a:r>
              <a:rPr lang="en-GB" altLang="en-US" dirty="0"/>
              <a:t> </a:t>
            </a:r>
            <a:r>
              <a:rPr lang="en-GB" altLang="en-US" i="1" dirty="0"/>
              <a:t>Footnotes</a:t>
            </a:r>
          </a:p>
        </p:txBody>
      </p:sp>
      <p:cxnSp>
        <p:nvCxnSpPr>
          <p:cNvPr id="6156" name="Straight Connector 22"/>
          <p:cNvCxnSpPr>
            <a:cxnSpLocks noChangeShapeType="1"/>
          </p:cNvCxnSpPr>
          <p:nvPr/>
        </p:nvCxnSpPr>
        <p:spPr bwMode="auto">
          <a:xfrm>
            <a:off x="838200" y="838200"/>
            <a:ext cx="2895600" cy="0"/>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57" name="Straight Connector 24"/>
          <p:cNvCxnSpPr>
            <a:cxnSpLocks noChangeShapeType="1"/>
          </p:cNvCxnSpPr>
          <p:nvPr/>
        </p:nvCxnSpPr>
        <p:spPr bwMode="auto">
          <a:xfrm>
            <a:off x="4548188" y="796925"/>
            <a:ext cx="3810000" cy="0"/>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58" name="Right Arrow 25"/>
          <p:cNvSpPr>
            <a:spLocks noChangeArrowheads="1"/>
          </p:cNvSpPr>
          <p:nvPr/>
        </p:nvSpPr>
        <p:spPr bwMode="auto">
          <a:xfrm>
            <a:off x="1752599" y="1359133"/>
            <a:ext cx="3048000" cy="304800"/>
          </a:xfrm>
          <a:prstGeom prst="rightArrow">
            <a:avLst>
              <a:gd name="adj1" fmla="val 50000"/>
              <a:gd name="adj2" fmla="val 50000"/>
            </a:avLst>
          </a:prstGeom>
          <a:solidFill>
            <a:srgbClr val="FFC0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6159" name="Right Arrow 26"/>
          <p:cNvSpPr>
            <a:spLocks noChangeArrowheads="1"/>
          </p:cNvSpPr>
          <p:nvPr/>
        </p:nvSpPr>
        <p:spPr bwMode="auto">
          <a:xfrm>
            <a:off x="2105024" y="1775058"/>
            <a:ext cx="2667000" cy="304800"/>
          </a:xfrm>
          <a:prstGeom prst="rightArrow">
            <a:avLst>
              <a:gd name="adj1" fmla="val 65583"/>
              <a:gd name="adj2" fmla="val 49988"/>
            </a:avLst>
          </a:prstGeom>
          <a:solidFill>
            <a:srgbClr val="FFC0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60" name="Right Arrow 27"/>
          <p:cNvSpPr>
            <a:spLocks noChangeArrowheads="1"/>
          </p:cNvSpPr>
          <p:nvPr/>
        </p:nvSpPr>
        <p:spPr bwMode="auto">
          <a:xfrm>
            <a:off x="1600199" y="2197333"/>
            <a:ext cx="3124200" cy="304800"/>
          </a:xfrm>
          <a:prstGeom prst="rightArrow">
            <a:avLst>
              <a:gd name="adj1" fmla="val 65583"/>
              <a:gd name="adj2" fmla="val 50016"/>
            </a:avLst>
          </a:prstGeom>
          <a:solidFill>
            <a:srgbClr val="FFC0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61" name="Right Arrow 28"/>
          <p:cNvSpPr>
            <a:spLocks noChangeArrowheads="1"/>
          </p:cNvSpPr>
          <p:nvPr/>
        </p:nvSpPr>
        <p:spPr bwMode="auto">
          <a:xfrm rot="447731">
            <a:off x="1682749" y="2410058"/>
            <a:ext cx="3124200" cy="304800"/>
          </a:xfrm>
          <a:prstGeom prst="rightArrow">
            <a:avLst>
              <a:gd name="adj1" fmla="val 65583"/>
              <a:gd name="adj2" fmla="val 50016"/>
            </a:avLst>
          </a:prstGeom>
          <a:solidFill>
            <a:srgbClr val="FFC000"/>
          </a:solidFill>
          <a:ln w="19050" algn="ctr">
            <a:solidFill>
              <a:schemeClr val="tx1"/>
            </a:solidFill>
            <a:prstDash val="dash"/>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62" name="Right Arrow 29"/>
          <p:cNvSpPr>
            <a:spLocks noChangeArrowheads="1"/>
          </p:cNvSpPr>
          <p:nvPr/>
        </p:nvSpPr>
        <p:spPr bwMode="auto">
          <a:xfrm>
            <a:off x="3581399" y="2959333"/>
            <a:ext cx="1143000" cy="304800"/>
          </a:xfrm>
          <a:prstGeom prst="rightArrow">
            <a:avLst>
              <a:gd name="adj1" fmla="val 65583"/>
              <a:gd name="adj2" fmla="val 50000"/>
            </a:avLst>
          </a:prstGeom>
          <a:solidFill>
            <a:srgbClr val="FFC0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63" name="Right Arrow 30"/>
          <p:cNvSpPr>
            <a:spLocks noChangeArrowheads="1"/>
          </p:cNvSpPr>
          <p:nvPr/>
        </p:nvSpPr>
        <p:spPr bwMode="auto">
          <a:xfrm rot="1064754">
            <a:off x="3567112" y="3145071"/>
            <a:ext cx="1263650" cy="304800"/>
          </a:xfrm>
          <a:prstGeom prst="rightArrow">
            <a:avLst>
              <a:gd name="adj1" fmla="val 65583"/>
              <a:gd name="adj2" fmla="val 49942"/>
            </a:avLst>
          </a:prstGeom>
          <a:solidFill>
            <a:srgbClr val="FFC0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64" name="Right Arrow 31"/>
          <p:cNvSpPr>
            <a:spLocks noChangeArrowheads="1"/>
          </p:cNvSpPr>
          <p:nvPr/>
        </p:nvSpPr>
        <p:spPr bwMode="auto">
          <a:xfrm rot="2120778">
            <a:off x="3487737" y="3408596"/>
            <a:ext cx="1428750" cy="304800"/>
          </a:xfrm>
          <a:prstGeom prst="rightArrow">
            <a:avLst>
              <a:gd name="adj1" fmla="val 65583"/>
              <a:gd name="adj2" fmla="val 50043"/>
            </a:avLst>
          </a:prstGeom>
          <a:solidFill>
            <a:srgbClr val="FFC0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65" name="Right Arrow 32"/>
          <p:cNvSpPr>
            <a:spLocks noChangeArrowheads="1"/>
          </p:cNvSpPr>
          <p:nvPr/>
        </p:nvSpPr>
        <p:spPr bwMode="auto">
          <a:xfrm rot="-229537">
            <a:off x="1835149" y="4310296"/>
            <a:ext cx="2892425" cy="304800"/>
          </a:xfrm>
          <a:prstGeom prst="rightArrow">
            <a:avLst>
              <a:gd name="adj1" fmla="val 65583"/>
              <a:gd name="adj2" fmla="val 50040"/>
            </a:avLst>
          </a:prstGeom>
          <a:solidFill>
            <a:srgbClr val="FFC000"/>
          </a:solidFill>
          <a:ln w="19050" algn="ctr">
            <a:solidFill>
              <a:schemeClr val="tx1"/>
            </a:solidFill>
            <a:prstDash val="dash"/>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66" name="Right Arrow 33"/>
          <p:cNvSpPr>
            <a:spLocks noChangeArrowheads="1"/>
          </p:cNvSpPr>
          <p:nvPr/>
        </p:nvSpPr>
        <p:spPr bwMode="auto">
          <a:xfrm rot="274498">
            <a:off x="1836738" y="4577756"/>
            <a:ext cx="2897187" cy="304800"/>
          </a:xfrm>
          <a:prstGeom prst="rightArrow">
            <a:avLst>
              <a:gd name="adj1" fmla="val 65583"/>
              <a:gd name="adj2" fmla="val 49990"/>
            </a:avLst>
          </a:prstGeom>
          <a:solidFill>
            <a:srgbClr val="00B0F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67" name="Right Arrow 34"/>
          <p:cNvSpPr>
            <a:spLocks noChangeArrowheads="1"/>
          </p:cNvSpPr>
          <p:nvPr/>
        </p:nvSpPr>
        <p:spPr bwMode="auto">
          <a:xfrm rot="274498">
            <a:off x="2217738" y="5461994"/>
            <a:ext cx="2506662" cy="304800"/>
          </a:xfrm>
          <a:prstGeom prst="rightArrow">
            <a:avLst>
              <a:gd name="adj1" fmla="val 65583"/>
              <a:gd name="adj2" fmla="val 49991"/>
            </a:avLst>
          </a:prstGeom>
          <a:solidFill>
            <a:srgbClr val="00B0F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68" name="Right Arrow 36"/>
          <p:cNvSpPr>
            <a:spLocks noChangeArrowheads="1"/>
          </p:cNvSpPr>
          <p:nvPr/>
        </p:nvSpPr>
        <p:spPr bwMode="auto">
          <a:xfrm rot="-229537">
            <a:off x="2217738" y="5242919"/>
            <a:ext cx="2506662" cy="304800"/>
          </a:xfrm>
          <a:prstGeom prst="rightArrow">
            <a:avLst>
              <a:gd name="adj1" fmla="val 65583"/>
              <a:gd name="adj2" fmla="val 49991"/>
            </a:avLst>
          </a:prstGeom>
          <a:solidFill>
            <a:srgbClr val="00B0F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69" name="Right Arrow 37"/>
          <p:cNvSpPr>
            <a:spLocks noChangeArrowheads="1"/>
          </p:cNvSpPr>
          <p:nvPr/>
        </p:nvSpPr>
        <p:spPr bwMode="auto">
          <a:xfrm rot="274498">
            <a:off x="2054225" y="6217644"/>
            <a:ext cx="2693988" cy="304800"/>
          </a:xfrm>
          <a:prstGeom prst="rightArrow">
            <a:avLst>
              <a:gd name="adj1" fmla="val 65583"/>
              <a:gd name="adj2" fmla="val 50003"/>
            </a:avLst>
          </a:prstGeom>
          <a:solidFill>
            <a:srgbClr val="00B0F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3299531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00"/>
            <a:ext cx="7543800" cy="868362"/>
          </a:xfrm>
        </p:spPr>
        <p:txBody>
          <a:bodyPr/>
          <a:lstStyle/>
          <a:p>
            <a:pPr>
              <a:spcBef>
                <a:spcPts val="600"/>
              </a:spcBef>
              <a:spcAft>
                <a:spcPts val="600"/>
              </a:spcAft>
            </a:pPr>
            <a:r>
              <a:rPr lang="en-US" sz="3600" dirty="0" smtClean="0"/>
              <a:t>DevInfo Mapping Process Review</a:t>
            </a:r>
          </a:p>
        </p:txBody>
      </p:sp>
    </p:spTree>
    <p:extLst>
      <p:ext uri="{BB962C8B-B14F-4D97-AF65-F5344CB8AC3E}">
        <p14:creationId xmlns:p14="http://schemas.microsoft.com/office/powerpoint/2010/main" val="325874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199"/>
            <a:ext cx="8061325" cy="503906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81000" y="304800"/>
            <a:ext cx="7620000" cy="715963"/>
          </a:xfrm>
          <a:prstGeom prst="rect">
            <a:avLst/>
          </a:prstGeom>
        </p:spPr>
        <p:txBody>
          <a:bodyPr/>
          <a:lstStyle/>
          <a:p>
            <a:pPr eaLnBrk="0" hangingPunct="0">
              <a:defRPr/>
            </a:pPr>
            <a:r>
              <a:rPr lang="en-US" sz="3200" b="1" kern="0" dirty="0" smtClean="0">
                <a:solidFill>
                  <a:srgbClr val="32719C"/>
                </a:solidFill>
                <a:latin typeface="+mj-lt"/>
                <a:ea typeface="+mj-ea"/>
                <a:cs typeface="+mj-cs"/>
              </a:rPr>
              <a:t>DevInfo Mapping Process Review</a:t>
            </a:r>
            <a:endParaRPr lang="en-US" sz="3200" b="1" kern="0" dirty="0">
              <a:solidFill>
                <a:srgbClr val="32719C"/>
              </a:solidFill>
              <a:latin typeface="+mj-lt"/>
              <a:ea typeface="+mj-ea"/>
              <a:cs typeface="+mj-cs"/>
            </a:endParaRPr>
          </a:p>
        </p:txBody>
      </p:sp>
      <p:sp>
        <p:nvSpPr>
          <p:cNvPr id="3" name="TextBox 2"/>
          <p:cNvSpPr txBox="1"/>
          <p:nvPr/>
        </p:nvSpPr>
        <p:spPr>
          <a:xfrm>
            <a:off x="1485900" y="3352056"/>
            <a:ext cx="6324600" cy="2277547"/>
          </a:xfrm>
          <a:prstGeom prst="rect">
            <a:avLst/>
          </a:prstGeom>
          <a:solidFill>
            <a:schemeClr val="bg1"/>
          </a:solidFill>
          <a:ln w="38100">
            <a:solidFill>
              <a:srgbClr val="FF0000"/>
            </a:solidFill>
          </a:ln>
        </p:spPr>
        <p:txBody>
          <a:bodyPr wrap="square" lIns="365760" rtlCol="0" anchor="ctr" anchorCtr="0">
            <a:spAutoFit/>
          </a:bodyPr>
          <a:lstStyle/>
          <a:p>
            <a:endParaRPr lang="en-US" sz="2800" dirty="0" smtClean="0">
              <a:solidFill>
                <a:srgbClr val="32719C"/>
              </a:solidFill>
            </a:endParaRPr>
          </a:p>
          <a:p>
            <a:r>
              <a:rPr lang="en-US" sz="2800" dirty="0" smtClean="0">
                <a:solidFill>
                  <a:srgbClr val="32719C"/>
                </a:solidFill>
              </a:rPr>
              <a:t>Go to: unstats.un.org/demoginfo1  </a:t>
            </a:r>
          </a:p>
          <a:p>
            <a:endParaRPr lang="en-US" dirty="0">
              <a:solidFill>
                <a:srgbClr val="32719C"/>
              </a:solidFill>
            </a:endParaRPr>
          </a:p>
          <a:p>
            <a:r>
              <a:rPr lang="en-US" sz="2000" dirty="0" smtClean="0">
                <a:solidFill>
                  <a:srgbClr val="32719C"/>
                </a:solidFill>
              </a:rPr>
              <a:t>( /demoginfo2     /demoginfo3    /demoginfo4   /demoginfo5   /demoginfo6 )</a:t>
            </a:r>
          </a:p>
          <a:p>
            <a:endParaRPr lang="en-GB" sz="2800" dirty="0"/>
          </a:p>
        </p:txBody>
      </p:sp>
    </p:spTree>
    <p:extLst>
      <p:ext uri="{BB962C8B-B14F-4D97-AF65-F5344CB8AC3E}">
        <p14:creationId xmlns:p14="http://schemas.microsoft.com/office/powerpoint/2010/main" val="2681669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endParaRPr lang="en-US" altLang="en-US" smtClean="0"/>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127125"/>
            <a:ext cx="9037637" cy="56483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81000" y="122238"/>
            <a:ext cx="8153400" cy="792162"/>
          </a:xfrm>
          <a:prstGeom prst="rect">
            <a:avLst/>
          </a:prstGeom>
          <a:noFill/>
          <a:ln w="9525">
            <a:noFill/>
            <a:miter lim="800000"/>
            <a:headEnd/>
            <a:tailEnd/>
          </a:ln>
        </p:spPr>
        <p:txBody>
          <a:bodyPr anchor="b"/>
          <a:lstStyle/>
          <a:p>
            <a:pPr eaLnBrk="0" hangingPunct="0">
              <a:defRPr/>
            </a:pPr>
            <a:r>
              <a:rPr lang="en-US" sz="3200" b="1" kern="0" dirty="0">
                <a:solidFill>
                  <a:srgbClr val="32719C"/>
                </a:solidFill>
                <a:latin typeface="+mj-lt"/>
                <a:ea typeface="+mj-ea"/>
                <a:cs typeface="+mj-cs"/>
              </a:rPr>
              <a:t>Log onto </a:t>
            </a:r>
            <a:r>
              <a:rPr lang="en-US" sz="3200" b="1" kern="0" dirty="0" smtClean="0">
                <a:solidFill>
                  <a:srgbClr val="32719C"/>
                </a:solidFill>
                <a:latin typeface="+mj-lt"/>
                <a:ea typeface="+mj-ea"/>
                <a:cs typeface="+mj-cs"/>
              </a:rPr>
              <a:t>administrative profile</a:t>
            </a:r>
            <a:endParaRPr lang="en-US" sz="3200" b="1" kern="0" dirty="0">
              <a:solidFill>
                <a:srgbClr val="32719C"/>
              </a:solidFill>
              <a:latin typeface="+mj-lt"/>
              <a:ea typeface="+mj-ea"/>
              <a:cs typeface="+mj-cs"/>
            </a:endParaRPr>
          </a:p>
        </p:txBody>
      </p:sp>
      <p:sp>
        <p:nvSpPr>
          <p:cNvPr id="7" name="Down Arrow 6"/>
          <p:cNvSpPr>
            <a:spLocks noChangeArrowheads="1"/>
          </p:cNvSpPr>
          <p:nvPr/>
        </p:nvSpPr>
        <p:spPr bwMode="auto">
          <a:xfrm rot="-8053912">
            <a:off x="7232651" y="1350962"/>
            <a:ext cx="609600" cy="485775"/>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Rounded Rectangle 7"/>
          <p:cNvSpPr>
            <a:spLocks noChangeArrowheads="1"/>
          </p:cNvSpPr>
          <p:nvPr/>
        </p:nvSpPr>
        <p:spPr bwMode="auto">
          <a:xfrm>
            <a:off x="7696200" y="1072673"/>
            <a:ext cx="342900" cy="2667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591626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1169988"/>
            <a:ext cx="8656637" cy="5410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bwMode="auto">
          <a:xfrm>
            <a:off x="381000" y="122238"/>
            <a:ext cx="8153400" cy="792162"/>
          </a:xfrm>
          <a:prstGeom prst="rect">
            <a:avLst/>
          </a:prstGeom>
          <a:noFill/>
          <a:ln w="9525">
            <a:noFill/>
            <a:miter lim="800000"/>
            <a:headEnd/>
            <a:tailEnd/>
          </a:ln>
        </p:spPr>
        <p:txBody>
          <a:bodyPr anchor="b"/>
          <a:lstStyle/>
          <a:p>
            <a:pPr eaLnBrk="0" hangingPunct="0">
              <a:defRPr/>
            </a:pPr>
            <a:r>
              <a:rPr lang="en-US" sz="3200" b="1" kern="0" dirty="0">
                <a:solidFill>
                  <a:srgbClr val="32719C"/>
                </a:solidFill>
                <a:latin typeface="+mj-lt"/>
                <a:ea typeface="+mj-ea"/>
                <a:cs typeface="+mj-cs"/>
              </a:rPr>
              <a:t>Log onto administrative </a:t>
            </a:r>
            <a:r>
              <a:rPr lang="en-US" sz="3200" b="1" kern="0" dirty="0" err="1">
                <a:solidFill>
                  <a:srgbClr val="32719C"/>
                </a:solidFill>
                <a:latin typeface="+mj-lt"/>
                <a:ea typeface="+mj-ea"/>
                <a:cs typeface="+mj-cs"/>
              </a:rPr>
              <a:t>profi</a:t>
            </a:r>
            <a:r>
              <a:rPr lang="en-US" sz="3200" b="1" kern="0" dirty="0">
                <a:solidFill>
                  <a:srgbClr val="32719C"/>
                </a:solidFill>
                <a:latin typeface="+mj-lt"/>
                <a:ea typeface="+mj-ea"/>
                <a:cs typeface="+mj-cs"/>
              </a:rPr>
              <a:t>le</a:t>
            </a:r>
          </a:p>
        </p:txBody>
      </p:sp>
      <p:sp>
        <p:nvSpPr>
          <p:cNvPr id="6" name="Down Arrow 5"/>
          <p:cNvSpPr>
            <a:spLocks noChangeArrowheads="1"/>
          </p:cNvSpPr>
          <p:nvPr/>
        </p:nvSpPr>
        <p:spPr bwMode="auto">
          <a:xfrm rot="8336484">
            <a:off x="2825750" y="3489956"/>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2209800" y="3124200"/>
            <a:ext cx="920750" cy="3048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TextBox 7"/>
          <p:cNvSpPr txBox="1"/>
          <p:nvPr/>
        </p:nvSpPr>
        <p:spPr>
          <a:xfrm>
            <a:off x="2760507" y="4125885"/>
            <a:ext cx="5423065" cy="1692771"/>
          </a:xfrm>
          <a:prstGeom prst="rect">
            <a:avLst/>
          </a:prstGeom>
          <a:solidFill>
            <a:schemeClr val="bg1"/>
          </a:solidFill>
          <a:ln w="38100">
            <a:solidFill>
              <a:srgbClr val="FF0000"/>
            </a:solidFill>
          </a:ln>
        </p:spPr>
        <p:txBody>
          <a:bodyPr wrap="square" lIns="365760" rtlCol="0" anchor="ctr" anchorCtr="0">
            <a:spAutoFit/>
          </a:bodyPr>
          <a:lstStyle/>
          <a:p>
            <a:endParaRPr lang="en-US" sz="2800" dirty="0" smtClean="0">
              <a:solidFill>
                <a:srgbClr val="32719C"/>
              </a:solidFill>
            </a:endParaRPr>
          </a:p>
          <a:p>
            <a:r>
              <a:rPr lang="en-US" sz="2400" dirty="0" smtClean="0">
                <a:solidFill>
                  <a:srgbClr val="32719C"/>
                </a:solidFill>
              </a:rPr>
              <a:t>Username: webmaster@xyz.com</a:t>
            </a:r>
          </a:p>
          <a:p>
            <a:r>
              <a:rPr lang="en-US" sz="2400" dirty="0" smtClean="0">
                <a:solidFill>
                  <a:srgbClr val="32719C"/>
                </a:solidFill>
              </a:rPr>
              <a:t>Password: 1234</a:t>
            </a:r>
          </a:p>
          <a:p>
            <a:endParaRPr lang="en-GB" sz="2800" dirty="0"/>
          </a:p>
        </p:txBody>
      </p:sp>
    </p:spTree>
    <p:extLst>
      <p:ext uri="{BB962C8B-B14F-4D97-AF65-F5344CB8AC3E}">
        <p14:creationId xmlns:p14="http://schemas.microsoft.com/office/powerpoint/2010/main" val="3192061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800" cy="5429250"/>
          </a:xfrm>
          <a:prstGeom prst="rect">
            <a:avLst/>
          </a:prstGeom>
          <a:solidFill>
            <a:schemeClr val="bg1"/>
          </a:solidFill>
          <a:ln w="19050">
            <a:solidFill>
              <a:schemeClr val="tx1"/>
            </a:solidFill>
            <a:miter lim="800000"/>
            <a:headEnd/>
            <a:tailEnd/>
          </a:ln>
        </p:spPr>
      </p:pic>
      <p:sp>
        <p:nvSpPr>
          <p:cNvPr id="22531" name="Title 1"/>
          <p:cNvSpPr>
            <a:spLocks noGrp="1"/>
          </p:cNvSpPr>
          <p:nvPr>
            <p:ph type="title"/>
          </p:nvPr>
        </p:nvSpPr>
        <p:spPr>
          <a:xfrm>
            <a:off x="381000" y="122238"/>
            <a:ext cx="8153400" cy="792162"/>
          </a:xfrm>
        </p:spPr>
        <p:txBody>
          <a:bodyPr/>
          <a:lstStyle/>
          <a:p>
            <a:r>
              <a:rPr lang="en-US" altLang="en-US" sz="3200" dirty="0" smtClean="0"/>
              <a:t>Scroll down to ‘Registry’ menu</a:t>
            </a:r>
          </a:p>
        </p:txBody>
      </p:sp>
      <p:sp>
        <p:nvSpPr>
          <p:cNvPr id="9" name="Down Arrow 8"/>
          <p:cNvSpPr>
            <a:spLocks noChangeArrowheads="1"/>
          </p:cNvSpPr>
          <p:nvPr/>
        </p:nvSpPr>
        <p:spPr bwMode="auto">
          <a:xfrm rot="-2922837">
            <a:off x="3051176" y="5540375"/>
            <a:ext cx="609600" cy="485775"/>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 name="Rounded Rectangle 5"/>
          <p:cNvSpPr>
            <a:spLocks noChangeArrowheads="1"/>
          </p:cNvSpPr>
          <p:nvPr/>
        </p:nvSpPr>
        <p:spPr bwMode="auto">
          <a:xfrm>
            <a:off x="3733800" y="5943600"/>
            <a:ext cx="685800" cy="2667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937248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1157288"/>
            <a:ext cx="88392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4" name="Title 1"/>
          <p:cNvSpPr txBox="1">
            <a:spLocks/>
          </p:cNvSpPr>
          <p:nvPr/>
        </p:nvSpPr>
        <p:spPr bwMode="auto">
          <a:xfrm>
            <a:off x="381000" y="152400"/>
            <a:ext cx="81534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1: </a:t>
            </a:r>
            <a:r>
              <a:rPr lang="en-US" sz="3200" b="1" kern="0" dirty="0" err="1">
                <a:solidFill>
                  <a:srgbClr val="32719C"/>
                </a:solidFill>
                <a:latin typeface="+mj-lt"/>
                <a:ea typeface="+mj-ea"/>
                <a:cs typeface="+mj-cs"/>
              </a:rPr>
              <a:t>Codelist</a:t>
            </a:r>
            <a:r>
              <a:rPr lang="en-US" sz="3200" b="1" kern="0" dirty="0">
                <a:solidFill>
                  <a:srgbClr val="32719C"/>
                </a:solidFill>
                <a:latin typeface="+mj-lt"/>
                <a:ea typeface="+mj-ea"/>
                <a:cs typeface="+mj-cs"/>
              </a:rPr>
              <a:t> mapping</a:t>
            </a:r>
          </a:p>
        </p:txBody>
      </p:sp>
      <p:sp>
        <p:nvSpPr>
          <p:cNvPr id="6" name="Oval 5"/>
          <p:cNvSpPr>
            <a:spLocks noChangeArrowheads="1"/>
          </p:cNvSpPr>
          <p:nvPr/>
        </p:nvSpPr>
        <p:spPr bwMode="auto">
          <a:xfrm>
            <a:off x="506413" y="3871913"/>
            <a:ext cx="228600" cy="228600"/>
          </a:xfrm>
          <a:prstGeom prst="ellipse">
            <a:avLst/>
          </a:prstGeom>
          <a:noFill/>
          <a:ln w="190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Down Arrow 6"/>
          <p:cNvSpPr>
            <a:spLocks noChangeArrowheads="1"/>
          </p:cNvSpPr>
          <p:nvPr/>
        </p:nvSpPr>
        <p:spPr bwMode="auto">
          <a:xfrm rot="8336484">
            <a:off x="617538" y="4027488"/>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Rounded Rectangle 7"/>
          <p:cNvSpPr>
            <a:spLocks noChangeArrowheads="1"/>
          </p:cNvSpPr>
          <p:nvPr/>
        </p:nvSpPr>
        <p:spPr bwMode="auto">
          <a:xfrm>
            <a:off x="457200" y="3124200"/>
            <a:ext cx="533308" cy="2286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Rounded Rectangle 8"/>
          <p:cNvSpPr>
            <a:spLocks noChangeArrowheads="1"/>
          </p:cNvSpPr>
          <p:nvPr/>
        </p:nvSpPr>
        <p:spPr bwMode="auto">
          <a:xfrm>
            <a:off x="1981200" y="2362200"/>
            <a:ext cx="533308" cy="3048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810662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32719C"/>
                </a:solidFill>
              </a:rPr>
              <a:t>Agenda for Today</a:t>
            </a:r>
            <a:endParaRPr lang="en-GB" sz="3200" dirty="0">
              <a:solidFill>
                <a:srgbClr val="32719C"/>
              </a:solidFill>
            </a:endParaRPr>
          </a:p>
        </p:txBody>
      </p:sp>
      <p:sp>
        <p:nvSpPr>
          <p:cNvPr id="3" name="Content Placeholder 2"/>
          <p:cNvSpPr>
            <a:spLocks noGrp="1"/>
          </p:cNvSpPr>
          <p:nvPr>
            <p:ph idx="1"/>
          </p:nvPr>
        </p:nvSpPr>
        <p:spPr/>
        <p:txBody>
          <a:bodyPr/>
          <a:lstStyle/>
          <a:p>
            <a:pPr>
              <a:spcAft>
                <a:spcPts val="600"/>
              </a:spcAft>
            </a:pPr>
            <a:r>
              <a:rPr lang="en-US" dirty="0" err="1" smtClean="0"/>
              <a:t>CountryData</a:t>
            </a:r>
            <a:r>
              <a:rPr lang="en-US" dirty="0" smtClean="0"/>
              <a:t> Data Structure Definition (DSD)</a:t>
            </a:r>
          </a:p>
          <a:p>
            <a:pPr>
              <a:spcAft>
                <a:spcPts val="600"/>
              </a:spcAft>
            </a:pPr>
            <a:r>
              <a:rPr lang="en-US" dirty="0" smtClean="0"/>
              <a:t>Mapping best practices and guidelines</a:t>
            </a:r>
          </a:p>
          <a:p>
            <a:pPr>
              <a:spcAft>
                <a:spcPts val="600"/>
              </a:spcAft>
            </a:pPr>
            <a:r>
              <a:rPr lang="en-US" dirty="0" smtClean="0"/>
              <a:t>Review of mapping process</a:t>
            </a:r>
          </a:p>
          <a:p>
            <a:pPr>
              <a:spcAft>
                <a:spcPts val="600"/>
              </a:spcAft>
            </a:pPr>
            <a:r>
              <a:rPr lang="en-US" dirty="0"/>
              <a:t>Complex SDMX cases</a:t>
            </a:r>
          </a:p>
          <a:p>
            <a:pPr>
              <a:spcAft>
                <a:spcPts val="600"/>
              </a:spcAft>
            </a:pPr>
            <a:r>
              <a:rPr lang="en-US" dirty="0" smtClean="0"/>
              <a:t>Overview of new features in </a:t>
            </a:r>
            <a:r>
              <a:rPr lang="en-US" dirty="0" err="1" smtClean="0"/>
              <a:t>DevInfo</a:t>
            </a:r>
            <a:r>
              <a:rPr lang="en-US" dirty="0" smtClean="0"/>
              <a:t> 7 Mapping Tool</a:t>
            </a:r>
          </a:p>
          <a:p>
            <a:endParaRPr lang="en-GB" dirty="0"/>
          </a:p>
        </p:txBody>
      </p:sp>
    </p:spTree>
    <p:extLst>
      <p:ext uri="{BB962C8B-B14F-4D97-AF65-F5344CB8AC3E}">
        <p14:creationId xmlns:p14="http://schemas.microsoft.com/office/powerpoint/2010/main" val="634507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52400" y="1142999"/>
            <a:ext cx="8717915" cy="5448697"/>
          </a:xfrm>
          <a:noFill/>
          <a:ln w="19050" cap="flat">
            <a:solidFill>
              <a:schemeClr val="tx1"/>
            </a:solidFill>
            <a:miter lim="800000"/>
            <a:headEnd type="none" w="med" len="med"/>
            <a:tailEnd type="none" w="med" len="med"/>
          </a:ln>
        </p:spPr>
      </p:pic>
      <p:sp>
        <p:nvSpPr>
          <p:cNvPr id="4" name="Title 1"/>
          <p:cNvSpPr txBox="1">
            <a:spLocks/>
          </p:cNvSpPr>
          <p:nvPr/>
        </p:nvSpPr>
        <p:spPr bwMode="auto">
          <a:xfrm>
            <a:off x="381000" y="152400"/>
            <a:ext cx="81534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1: </a:t>
            </a:r>
            <a:r>
              <a:rPr lang="en-US" sz="3200" b="1" kern="0" dirty="0">
                <a:solidFill>
                  <a:srgbClr val="32719C"/>
                </a:solidFill>
                <a:latin typeface="+mj-lt"/>
                <a:ea typeface="+mj-ea"/>
                <a:cs typeface="+mj-cs"/>
              </a:rPr>
              <a:t>(A) Map Indicator codes</a:t>
            </a:r>
          </a:p>
        </p:txBody>
      </p:sp>
      <p:sp>
        <p:nvSpPr>
          <p:cNvPr id="5" name="Rounded Rectangle 4"/>
          <p:cNvSpPr>
            <a:spLocks noChangeArrowheads="1"/>
          </p:cNvSpPr>
          <p:nvPr/>
        </p:nvSpPr>
        <p:spPr bwMode="auto">
          <a:xfrm>
            <a:off x="609600" y="4572000"/>
            <a:ext cx="2362200" cy="3810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4419601" y="5105400"/>
            <a:ext cx="1752600" cy="878681"/>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Down Arrow 8"/>
          <p:cNvSpPr>
            <a:spLocks noChangeArrowheads="1"/>
          </p:cNvSpPr>
          <p:nvPr/>
        </p:nvSpPr>
        <p:spPr bwMode="auto">
          <a:xfrm rot="8336484">
            <a:off x="6172292" y="5550856"/>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1743826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2075" y="1143000"/>
            <a:ext cx="8899525" cy="5562600"/>
          </a:xfrm>
          <a:noFill/>
          <a:ln w="19050" cap="flat">
            <a:solidFill>
              <a:schemeClr val="tx1"/>
            </a:solidFill>
            <a:miter lim="800000"/>
            <a:headEnd type="none" w="med" len="med"/>
            <a:tailEnd type="none" w="med" len="med"/>
          </a:ln>
        </p:spPr>
      </p:pic>
      <p:sp>
        <p:nvSpPr>
          <p:cNvPr id="4" name="Title 1"/>
          <p:cNvSpPr txBox="1">
            <a:spLocks/>
          </p:cNvSpPr>
          <p:nvPr/>
        </p:nvSpPr>
        <p:spPr bwMode="auto">
          <a:xfrm>
            <a:off x="381000" y="152400"/>
            <a:ext cx="81534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1: </a:t>
            </a:r>
            <a:r>
              <a:rPr lang="en-US" sz="3200" b="1" kern="0" dirty="0">
                <a:solidFill>
                  <a:srgbClr val="32719C"/>
                </a:solidFill>
                <a:latin typeface="+mj-lt"/>
                <a:ea typeface="+mj-ea"/>
                <a:cs typeface="+mj-cs"/>
              </a:rPr>
              <a:t>(B) Map Unit codes</a:t>
            </a:r>
          </a:p>
        </p:txBody>
      </p:sp>
      <p:sp>
        <p:nvSpPr>
          <p:cNvPr id="5" name="Oval 4"/>
          <p:cNvSpPr>
            <a:spLocks noChangeArrowheads="1"/>
          </p:cNvSpPr>
          <p:nvPr/>
        </p:nvSpPr>
        <p:spPr bwMode="auto">
          <a:xfrm>
            <a:off x="498475" y="4537075"/>
            <a:ext cx="263525" cy="263525"/>
          </a:xfrm>
          <a:prstGeom prst="ellipse">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Down Arrow 7"/>
          <p:cNvSpPr>
            <a:spLocks noChangeArrowheads="1"/>
          </p:cNvSpPr>
          <p:nvPr/>
        </p:nvSpPr>
        <p:spPr bwMode="auto">
          <a:xfrm rot="8336484">
            <a:off x="6027738" y="6084888"/>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Rounded Rectangle 8"/>
          <p:cNvSpPr>
            <a:spLocks noChangeArrowheads="1"/>
          </p:cNvSpPr>
          <p:nvPr/>
        </p:nvSpPr>
        <p:spPr bwMode="auto">
          <a:xfrm>
            <a:off x="533400" y="5105400"/>
            <a:ext cx="2438400" cy="3048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 name="Rounded Rectangle 9"/>
          <p:cNvSpPr>
            <a:spLocks noChangeArrowheads="1"/>
          </p:cNvSpPr>
          <p:nvPr/>
        </p:nvSpPr>
        <p:spPr bwMode="auto">
          <a:xfrm>
            <a:off x="4495800" y="5293519"/>
            <a:ext cx="1752600" cy="878681"/>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420706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81000" y="1115534"/>
            <a:ext cx="8378451" cy="5236532"/>
          </a:xfrm>
          <a:noFill/>
          <a:ln w="19050" cap="flat">
            <a:solidFill>
              <a:schemeClr val="tx1"/>
            </a:solidFill>
            <a:miter lim="800000"/>
            <a:headEnd type="none" w="med" len="med"/>
            <a:tailEnd type="none" w="med" len="med"/>
          </a:ln>
        </p:spPr>
      </p:pic>
      <p:sp>
        <p:nvSpPr>
          <p:cNvPr id="4" name="Title 1"/>
          <p:cNvSpPr txBox="1">
            <a:spLocks/>
          </p:cNvSpPr>
          <p:nvPr/>
        </p:nvSpPr>
        <p:spPr bwMode="auto">
          <a:xfrm>
            <a:off x="381000" y="152400"/>
            <a:ext cx="81534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1: </a:t>
            </a:r>
            <a:r>
              <a:rPr lang="en-US" sz="3200" b="1" kern="0" dirty="0">
                <a:solidFill>
                  <a:srgbClr val="32719C"/>
                </a:solidFill>
                <a:latin typeface="+mj-lt"/>
                <a:ea typeface="+mj-ea"/>
                <a:cs typeface="+mj-cs"/>
              </a:rPr>
              <a:t>(C) Map Subgroup codes</a:t>
            </a:r>
          </a:p>
        </p:txBody>
      </p:sp>
      <p:sp>
        <p:nvSpPr>
          <p:cNvPr id="6" name="Down Arrow 5"/>
          <p:cNvSpPr>
            <a:spLocks noChangeArrowheads="1"/>
          </p:cNvSpPr>
          <p:nvPr/>
        </p:nvSpPr>
        <p:spPr bwMode="auto">
          <a:xfrm rot="8336484">
            <a:off x="2598646" y="3544129"/>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762000" y="3251073"/>
            <a:ext cx="1981200" cy="3048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390328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2075" y="1143000"/>
            <a:ext cx="8899525" cy="5562600"/>
          </a:xfrm>
          <a:noFill/>
          <a:ln w="19050" cap="flat">
            <a:solidFill>
              <a:schemeClr val="tx1"/>
            </a:solidFill>
            <a:miter lim="800000"/>
            <a:headEnd type="none" w="med" len="med"/>
            <a:tailEnd type="none" w="med" len="med"/>
          </a:ln>
        </p:spPr>
      </p:pic>
      <p:sp>
        <p:nvSpPr>
          <p:cNvPr id="4" name="Title 1"/>
          <p:cNvSpPr txBox="1">
            <a:spLocks/>
          </p:cNvSpPr>
          <p:nvPr/>
        </p:nvSpPr>
        <p:spPr bwMode="auto">
          <a:xfrm>
            <a:off x="3810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1: </a:t>
            </a:r>
            <a:r>
              <a:rPr lang="en-US" sz="3200" b="1" kern="0" dirty="0">
                <a:solidFill>
                  <a:srgbClr val="32719C"/>
                </a:solidFill>
                <a:latin typeface="+mj-lt"/>
                <a:ea typeface="+mj-ea"/>
                <a:cs typeface="+mj-cs"/>
              </a:rPr>
              <a:t>(C) Choose Subgroup list</a:t>
            </a:r>
          </a:p>
        </p:txBody>
      </p:sp>
      <p:sp>
        <p:nvSpPr>
          <p:cNvPr id="5" name="Oval 4"/>
          <p:cNvSpPr>
            <a:spLocks noChangeArrowheads="1"/>
          </p:cNvSpPr>
          <p:nvPr/>
        </p:nvSpPr>
        <p:spPr bwMode="auto">
          <a:xfrm>
            <a:off x="2209800" y="2362200"/>
            <a:ext cx="228600" cy="228600"/>
          </a:xfrm>
          <a:prstGeom prst="ellipse">
            <a:avLst/>
          </a:prstGeom>
          <a:noFill/>
          <a:ln w="190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 name="Down Arrow 5"/>
          <p:cNvSpPr>
            <a:spLocks noChangeArrowheads="1"/>
          </p:cNvSpPr>
          <p:nvPr/>
        </p:nvSpPr>
        <p:spPr bwMode="auto">
          <a:xfrm rot="8336484">
            <a:off x="2293938" y="2503488"/>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Down Arrow 7"/>
          <p:cNvSpPr>
            <a:spLocks noChangeArrowheads="1"/>
          </p:cNvSpPr>
          <p:nvPr/>
        </p:nvSpPr>
        <p:spPr bwMode="auto">
          <a:xfrm rot="8336484">
            <a:off x="5875338" y="5242556"/>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Rounded Rectangle 8"/>
          <p:cNvSpPr>
            <a:spLocks noChangeArrowheads="1"/>
          </p:cNvSpPr>
          <p:nvPr/>
        </p:nvSpPr>
        <p:spPr bwMode="auto">
          <a:xfrm>
            <a:off x="5438920" y="4877431"/>
            <a:ext cx="885680" cy="304169"/>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45981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219200"/>
            <a:ext cx="8778875" cy="5486400"/>
          </a:xfrm>
          <a:noFill/>
          <a:ln w="19050" cap="flat">
            <a:solidFill>
              <a:schemeClr val="tx1"/>
            </a:solidFill>
            <a:miter lim="800000"/>
            <a:headEnd type="none" w="med" len="med"/>
            <a:tailEnd type="none" w="med" len="med"/>
          </a:ln>
        </p:spPr>
      </p:pic>
      <p:sp>
        <p:nvSpPr>
          <p:cNvPr id="4" name="Title 1"/>
          <p:cNvSpPr txBox="1">
            <a:spLocks/>
          </p:cNvSpPr>
          <p:nvPr/>
        </p:nvSpPr>
        <p:spPr bwMode="auto">
          <a:xfrm>
            <a:off x="3810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1: </a:t>
            </a:r>
            <a:r>
              <a:rPr lang="en-US" sz="3200" b="1" kern="0" dirty="0">
                <a:solidFill>
                  <a:srgbClr val="32719C"/>
                </a:solidFill>
                <a:latin typeface="+mj-lt"/>
                <a:ea typeface="+mj-ea"/>
                <a:cs typeface="+mj-cs"/>
              </a:rPr>
              <a:t>(C) Map Age subgroup</a:t>
            </a:r>
          </a:p>
        </p:txBody>
      </p:sp>
      <p:sp>
        <p:nvSpPr>
          <p:cNvPr id="5" name="Oval 4"/>
          <p:cNvSpPr>
            <a:spLocks noChangeArrowheads="1"/>
          </p:cNvSpPr>
          <p:nvPr/>
        </p:nvSpPr>
        <p:spPr bwMode="auto">
          <a:xfrm>
            <a:off x="533400" y="1371600"/>
            <a:ext cx="228600" cy="228600"/>
          </a:xfrm>
          <a:prstGeom prst="ellipse">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 name="Rounded Rectangle 5"/>
          <p:cNvSpPr>
            <a:spLocks noChangeArrowheads="1"/>
          </p:cNvSpPr>
          <p:nvPr/>
        </p:nvSpPr>
        <p:spPr bwMode="auto">
          <a:xfrm>
            <a:off x="609600" y="1905000"/>
            <a:ext cx="2362200" cy="3048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Down Arrow 7"/>
          <p:cNvSpPr>
            <a:spLocks noChangeArrowheads="1"/>
          </p:cNvSpPr>
          <p:nvPr/>
        </p:nvSpPr>
        <p:spPr bwMode="auto">
          <a:xfrm rot="8336484">
            <a:off x="5875338" y="3489956"/>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 name="Rounded Rectangle 9"/>
          <p:cNvSpPr>
            <a:spLocks noChangeArrowheads="1"/>
          </p:cNvSpPr>
          <p:nvPr/>
        </p:nvSpPr>
        <p:spPr bwMode="auto">
          <a:xfrm>
            <a:off x="4427538" y="1770459"/>
            <a:ext cx="1973262" cy="1658541"/>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 name="Rounded Rectangle 10"/>
          <p:cNvSpPr>
            <a:spLocks noChangeArrowheads="1"/>
          </p:cNvSpPr>
          <p:nvPr/>
        </p:nvSpPr>
        <p:spPr bwMode="auto">
          <a:xfrm>
            <a:off x="2895600" y="1383744"/>
            <a:ext cx="304800" cy="2286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132912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150" y="1143000"/>
            <a:ext cx="8778875" cy="5486400"/>
          </a:xfrm>
          <a:noFill/>
          <a:ln w="19050" cap="flat">
            <a:solidFill>
              <a:schemeClr val="tx1"/>
            </a:solidFill>
            <a:miter lim="800000"/>
            <a:headEnd type="none" w="med" len="med"/>
            <a:tailEnd type="none" w="med" len="med"/>
          </a:ln>
        </p:spPr>
      </p:pic>
      <p:sp>
        <p:nvSpPr>
          <p:cNvPr id="10" name="Title 1"/>
          <p:cNvSpPr txBox="1">
            <a:spLocks/>
          </p:cNvSpPr>
          <p:nvPr/>
        </p:nvSpPr>
        <p:spPr bwMode="auto">
          <a:xfrm>
            <a:off x="3810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1: </a:t>
            </a:r>
            <a:r>
              <a:rPr lang="en-US" sz="3200" b="1" kern="0" dirty="0">
                <a:solidFill>
                  <a:srgbClr val="32719C"/>
                </a:solidFill>
                <a:latin typeface="+mj-lt"/>
                <a:ea typeface="+mj-ea"/>
                <a:cs typeface="+mj-cs"/>
              </a:rPr>
              <a:t>(C) Map Sex &amp; Location</a:t>
            </a:r>
          </a:p>
        </p:txBody>
      </p:sp>
      <p:sp>
        <p:nvSpPr>
          <p:cNvPr id="13" name="Rounded Rectangle 12"/>
          <p:cNvSpPr>
            <a:spLocks noChangeArrowheads="1"/>
          </p:cNvSpPr>
          <p:nvPr/>
        </p:nvSpPr>
        <p:spPr bwMode="auto">
          <a:xfrm>
            <a:off x="1676400" y="1649413"/>
            <a:ext cx="990600" cy="152400"/>
          </a:xfrm>
          <a:prstGeom prst="roundRect">
            <a:avLst>
              <a:gd name="adj" fmla="val 16667"/>
            </a:avLst>
          </a:prstGeom>
          <a:noFill/>
          <a:ln w="1905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 name="Rounded Rectangle 13"/>
          <p:cNvSpPr>
            <a:spLocks noChangeArrowheads="1"/>
          </p:cNvSpPr>
          <p:nvPr/>
        </p:nvSpPr>
        <p:spPr bwMode="auto">
          <a:xfrm>
            <a:off x="1676400" y="1931988"/>
            <a:ext cx="990600" cy="152400"/>
          </a:xfrm>
          <a:prstGeom prst="roundRect">
            <a:avLst>
              <a:gd name="adj" fmla="val 16667"/>
            </a:avLst>
          </a:prstGeom>
          <a:noFill/>
          <a:ln w="1905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5" name="Rounded Rectangle 14"/>
          <p:cNvSpPr>
            <a:spLocks noChangeArrowheads="1"/>
          </p:cNvSpPr>
          <p:nvPr/>
        </p:nvSpPr>
        <p:spPr bwMode="auto">
          <a:xfrm>
            <a:off x="2895600" y="1627188"/>
            <a:ext cx="304800" cy="228600"/>
          </a:xfrm>
          <a:prstGeom prst="roundRect">
            <a:avLst>
              <a:gd name="adj" fmla="val 16667"/>
            </a:avLst>
          </a:prstGeom>
          <a:noFill/>
          <a:ln w="190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6" name="Rounded Rectangle 15"/>
          <p:cNvSpPr>
            <a:spLocks noChangeArrowheads="1"/>
          </p:cNvSpPr>
          <p:nvPr/>
        </p:nvSpPr>
        <p:spPr bwMode="auto">
          <a:xfrm>
            <a:off x="2895600" y="1905000"/>
            <a:ext cx="533400" cy="228600"/>
          </a:xfrm>
          <a:prstGeom prst="roundRect">
            <a:avLst>
              <a:gd name="adj" fmla="val 16667"/>
            </a:avLst>
          </a:prstGeom>
          <a:noFill/>
          <a:ln w="190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 name="Oval 17"/>
          <p:cNvSpPr>
            <a:spLocks noChangeArrowheads="1"/>
          </p:cNvSpPr>
          <p:nvPr/>
        </p:nvSpPr>
        <p:spPr bwMode="auto">
          <a:xfrm>
            <a:off x="609600" y="1641475"/>
            <a:ext cx="152400" cy="152400"/>
          </a:xfrm>
          <a:prstGeom prst="ellipse">
            <a:avLst/>
          </a:prstGeom>
          <a:noFill/>
          <a:ln w="190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9" name="Oval 18"/>
          <p:cNvSpPr>
            <a:spLocks noChangeArrowheads="1"/>
          </p:cNvSpPr>
          <p:nvPr/>
        </p:nvSpPr>
        <p:spPr bwMode="auto">
          <a:xfrm>
            <a:off x="609600" y="1931988"/>
            <a:ext cx="152400" cy="152400"/>
          </a:xfrm>
          <a:prstGeom prst="ellipse">
            <a:avLst/>
          </a:prstGeom>
          <a:noFill/>
          <a:ln w="190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 name="Down Arrow 19"/>
          <p:cNvSpPr>
            <a:spLocks noChangeArrowheads="1"/>
          </p:cNvSpPr>
          <p:nvPr/>
        </p:nvSpPr>
        <p:spPr bwMode="auto">
          <a:xfrm rot="8336484">
            <a:off x="769938" y="2274888"/>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1" name="Down Arrow 20"/>
          <p:cNvSpPr>
            <a:spLocks noChangeArrowheads="1"/>
          </p:cNvSpPr>
          <p:nvPr/>
        </p:nvSpPr>
        <p:spPr bwMode="auto">
          <a:xfrm rot="8336484">
            <a:off x="846138" y="1741488"/>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47832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143000"/>
            <a:ext cx="8855075" cy="5534025"/>
          </a:xfrm>
          <a:noFill/>
          <a:ln w="19050" cap="flat">
            <a:solidFill>
              <a:schemeClr val="tx1"/>
            </a:solidFill>
            <a:miter lim="800000"/>
            <a:headEnd type="none" w="med" len="med"/>
            <a:tailEnd type="none" w="med" len="med"/>
          </a:ln>
        </p:spPr>
      </p:pic>
      <p:sp>
        <p:nvSpPr>
          <p:cNvPr id="4" name="Title 1"/>
          <p:cNvSpPr txBox="1">
            <a:spLocks/>
          </p:cNvSpPr>
          <p:nvPr/>
        </p:nvSpPr>
        <p:spPr bwMode="auto">
          <a:xfrm>
            <a:off x="3810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1: </a:t>
            </a:r>
            <a:r>
              <a:rPr lang="en-US" sz="3200" b="1" kern="0" dirty="0">
                <a:solidFill>
                  <a:srgbClr val="32719C"/>
                </a:solidFill>
                <a:latin typeface="+mj-lt"/>
                <a:ea typeface="+mj-ea"/>
                <a:cs typeface="+mj-cs"/>
              </a:rPr>
              <a:t>(D) Map Area</a:t>
            </a:r>
          </a:p>
        </p:txBody>
      </p:sp>
      <p:sp>
        <p:nvSpPr>
          <p:cNvPr id="5" name="Oval 4"/>
          <p:cNvSpPr>
            <a:spLocks noChangeArrowheads="1"/>
          </p:cNvSpPr>
          <p:nvPr/>
        </p:nvSpPr>
        <p:spPr bwMode="auto">
          <a:xfrm>
            <a:off x="533400" y="2271712"/>
            <a:ext cx="242888" cy="242888"/>
          </a:xfrm>
          <a:prstGeom prst="ellipse">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 name="Rounded Rectangle 5"/>
          <p:cNvSpPr>
            <a:spLocks noChangeArrowheads="1"/>
          </p:cNvSpPr>
          <p:nvPr/>
        </p:nvSpPr>
        <p:spPr bwMode="auto">
          <a:xfrm>
            <a:off x="609600" y="2743200"/>
            <a:ext cx="2362200" cy="3810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4495800" y="2743200"/>
            <a:ext cx="2286000" cy="9906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Down Arrow 7"/>
          <p:cNvSpPr>
            <a:spLocks noChangeArrowheads="1"/>
          </p:cNvSpPr>
          <p:nvPr/>
        </p:nvSpPr>
        <p:spPr bwMode="auto">
          <a:xfrm rot="8336484">
            <a:off x="6332538" y="3798888"/>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359718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143000"/>
            <a:ext cx="8899525" cy="5562600"/>
          </a:xfrm>
          <a:noFill/>
          <a:ln w="19050" cap="flat">
            <a:solidFill>
              <a:schemeClr val="tx1"/>
            </a:solidFill>
            <a:miter lim="800000"/>
            <a:headEnd type="none" w="med" len="med"/>
            <a:tailEnd type="none" w="med" len="med"/>
          </a:ln>
        </p:spPr>
      </p:pic>
      <p:sp>
        <p:nvSpPr>
          <p:cNvPr id="4" name="Title 1"/>
          <p:cNvSpPr txBox="1">
            <a:spLocks/>
          </p:cNvSpPr>
          <p:nvPr/>
        </p:nvSpPr>
        <p:spPr bwMode="auto">
          <a:xfrm>
            <a:off x="3810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1: </a:t>
            </a:r>
            <a:r>
              <a:rPr lang="en-US" sz="3200" b="1" kern="0" dirty="0">
                <a:solidFill>
                  <a:srgbClr val="32719C"/>
                </a:solidFill>
                <a:latin typeface="+mj-lt"/>
                <a:ea typeface="+mj-ea"/>
                <a:cs typeface="+mj-cs"/>
              </a:rPr>
              <a:t>Save </a:t>
            </a:r>
            <a:r>
              <a:rPr lang="en-US" sz="3200" b="1" kern="0" dirty="0" err="1">
                <a:solidFill>
                  <a:srgbClr val="32719C"/>
                </a:solidFill>
                <a:latin typeface="+mj-lt"/>
                <a:ea typeface="+mj-ea"/>
                <a:cs typeface="+mj-cs"/>
              </a:rPr>
              <a:t>codelist</a:t>
            </a:r>
            <a:r>
              <a:rPr lang="en-US" sz="3200" b="1" kern="0" dirty="0">
                <a:solidFill>
                  <a:srgbClr val="32719C"/>
                </a:solidFill>
                <a:latin typeface="+mj-lt"/>
                <a:ea typeface="+mj-ea"/>
                <a:cs typeface="+mj-cs"/>
              </a:rPr>
              <a:t> mappings</a:t>
            </a:r>
          </a:p>
        </p:txBody>
      </p:sp>
      <p:sp>
        <p:nvSpPr>
          <p:cNvPr id="5" name="Rounded Rectangle 4"/>
          <p:cNvSpPr>
            <a:spLocks noChangeArrowheads="1"/>
          </p:cNvSpPr>
          <p:nvPr/>
        </p:nvSpPr>
        <p:spPr bwMode="auto">
          <a:xfrm>
            <a:off x="533400" y="6096000"/>
            <a:ext cx="762000" cy="3048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 name="Down Arrow 5"/>
          <p:cNvSpPr>
            <a:spLocks noChangeArrowheads="1"/>
          </p:cNvSpPr>
          <p:nvPr/>
        </p:nvSpPr>
        <p:spPr bwMode="auto">
          <a:xfrm rot="8336484">
            <a:off x="1227138" y="6232525"/>
            <a:ext cx="609600" cy="484188"/>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1647088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143000"/>
            <a:ext cx="8886825" cy="5554663"/>
          </a:xfrm>
          <a:noFill/>
          <a:ln w="19050" cap="flat">
            <a:solidFill>
              <a:schemeClr val="tx1"/>
            </a:solidFill>
            <a:miter lim="800000"/>
            <a:headEnd type="none" w="med" len="med"/>
            <a:tailEnd type="none" w="med" len="med"/>
          </a:ln>
        </p:spPr>
      </p:pic>
      <p:sp>
        <p:nvSpPr>
          <p:cNvPr id="4" name="Title 1"/>
          <p:cNvSpPr txBox="1">
            <a:spLocks/>
          </p:cNvSpPr>
          <p:nvPr/>
        </p:nvSpPr>
        <p:spPr bwMode="auto">
          <a:xfrm>
            <a:off x="3810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1: </a:t>
            </a:r>
            <a:r>
              <a:rPr lang="en-US" sz="3200" b="1" kern="0" dirty="0">
                <a:solidFill>
                  <a:srgbClr val="32719C"/>
                </a:solidFill>
                <a:latin typeface="+mj-lt"/>
                <a:ea typeface="+mj-ea"/>
                <a:cs typeface="+mj-cs"/>
              </a:rPr>
              <a:t>Ignore warning</a:t>
            </a:r>
          </a:p>
        </p:txBody>
      </p:sp>
      <p:sp>
        <p:nvSpPr>
          <p:cNvPr id="6" name="Rounded Rectangle 5"/>
          <p:cNvSpPr>
            <a:spLocks noChangeArrowheads="1"/>
          </p:cNvSpPr>
          <p:nvPr/>
        </p:nvSpPr>
        <p:spPr bwMode="auto">
          <a:xfrm>
            <a:off x="4191000" y="3276600"/>
            <a:ext cx="609600" cy="304800"/>
          </a:xfrm>
          <a:prstGeom prst="roundRect">
            <a:avLst>
              <a:gd name="adj" fmla="val 16667"/>
            </a:avLst>
          </a:prstGeom>
          <a:noFill/>
          <a:ln w="190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Down Arrow 6"/>
          <p:cNvSpPr>
            <a:spLocks noChangeArrowheads="1"/>
          </p:cNvSpPr>
          <p:nvPr/>
        </p:nvSpPr>
        <p:spPr bwMode="auto">
          <a:xfrm rot="8336484">
            <a:off x="4503738" y="3570288"/>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1760343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143000"/>
            <a:ext cx="8883650" cy="5551488"/>
          </a:xfrm>
          <a:noFill/>
          <a:ln w="19050" cap="flat">
            <a:solidFill>
              <a:schemeClr val="tx1"/>
            </a:solidFill>
            <a:miter lim="800000"/>
            <a:headEnd type="none" w="med" len="med"/>
            <a:tailEnd type="none" w="med" len="med"/>
          </a:ln>
        </p:spPr>
      </p:pic>
      <p:sp>
        <p:nvSpPr>
          <p:cNvPr id="4" name="Title 1"/>
          <p:cNvSpPr txBox="1">
            <a:spLocks/>
          </p:cNvSpPr>
          <p:nvPr/>
        </p:nvSpPr>
        <p:spPr bwMode="auto">
          <a:xfrm>
            <a:off x="3810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1: </a:t>
            </a:r>
            <a:r>
              <a:rPr lang="en-US" sz="3200" b="1" kern="0" dirty="0">
                <a:solidFill>
                  <a:srgbClr val="32719C"/>
                </a:solidFill>
                <a:latin typeface="+mj-lt"/>
                <a:ea typeface="+mj-ea"/>
                <a:cs typeface="+mj-cs"/>
              </a:rPr>
              <a:t>Confirm mapping saved</a:t>
            </a:r>
          </a:p>
        </p:txBody>
      </p:sp>
      <p:sp>
        <p:nvSpPr>
          <p:cNvPr id="5" name="Rounded Rectangle 4"/>
          <p:cNvSpPr>
            <a:spLocks noChangeArrowheads="1"/>
          </p:cNvSpPr>
          <p:nvPr/>
        </p:nvSpPr>
        <p:spPr bwMode="auto">
          <a:xfrm>
            <a:off x="4862513" y="3338513"/>
            <a:ext cx="609600" cy="228600"/>
          </a:xfrm>
          <a:prstGeom prst="roundRect">
            <a:avLst>
              <a:gd name="adj" fmla="val 16667"/>
            </a:avLst>
          </a:prstGeom>
          <a:noFill/>
          <a:ln w="190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 name="Down Arrow 5"/>
          <p:cNvSpPr>
            <a:spLocks noChangeArrowheads="1"/>
          </p:cNvSpPr>
          <p:nvPr/>
        </p:nvSpPr>
        <p:spPr bwMode="auto">
          <a:xfrm rot="8336484">
            <a:off x="5173663" y="3570288"/>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405394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00"/>
            <a:ext cx="7543800" cy="868362"/>
          </a:xfrm>
        </p:spPr>
        <p:txBody>
          <a:bodyPr/>
          <a:lstStyle/>
          <a:p>
            <a:pPr>
              <a:spcBef>
                <a:spcPts val="600"/>
              </a:spcBef>
              <a:spcAft>
                <a:spcPts val="600"/>
              </a:spcAft>
            </a:pPr>
            <a:r>
              <a:rPr lang="en-US" sz="3600" dirty="0" smtClean="0"/>
              <a:t>Mapping best practices and guidelines</a:t>
            </a:r>
          </a:p>
        </p:txBody>
      </p:sp>
    </p:spTree>
    <p:extLst>
      <p:ext uri="{BB962C8B-B14F-4D97-AF65-F5344CB8AC3E}">
        <p14:creationId xmlns:p14="http://schemas.microsoft.com/office/powerpoint/2010/main" val="1433970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143000"/>
            <a:ext cx="8899525" cy="5562600"/>
          </a:xfrm>
          <a:noFill/>
          <a:ln w="19050" cap="flat">
            <a:solidFill>
              <a:schemeClr val="tx1"/>
            </a:solidFill>
            <a:miter lim="800000"/>
            <a:headEnd type="none" w="med" len="med"/>
            <a:tailEnd type="none" w="med" len="med"/>
          </a:ln>
        </p:spPr>
      </p:pic>
      <p:sp>
        <p:nvSpPr>
          <p:cNvPr id="4" name="Title 1"/>
          <p:cNvSpPr txBox="1">
            <a:spLocks/>
          </p:cNvSpPr>
          <p:nvPr/>
        </p:nvSpPr>
        <p:spPr bwMode="auto">
          <a:xfrm>
            <a:off x="3810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1: </a:t>
            </a:r>
            <a:r>
              <a:rPr lang="en-US" sz="3200" b="1" kern="0" dirty="0">
                <a:solidFill>
                  <a:srgbClr val="32719C"/>
                </a:solidFill>
                <a:latin typeface="+mj-lt"/>
                <a:ea typeface="+mj-ea"/>
                <a:cs typeface="+mj-cs"/>
              </a:rPr>
              <a:t>Complete</a:t>
            </a:r>
          </a:p>
        </p:txBody>
      </p:sp>
      <p:sp>
        <p:nvSpPr>
          <p:cNvPr id="6" name="Rounded Rectangle 5"/>
          <p:cNvSpPr>
            <a:spLocks noChangeArrowheads="1"/>
          </p:cNvSpPr>
          <p:nvPr/>
        </p:nvSpPr>
        <p:spPr bwMode="auto">
          <a:xfrm>
            <a:off x="381000" y="3124200"/>
            <a:ext cx="8229600" cy="9906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381000" y="5410200"/>
            <a:ext cx="8229600" cy="6858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Rounded Rectangle 7"/>
          <p:cNvSpPr>
            <a:spLocks noChangeArrowheads="1"/>
          </p:cNvSpPr>
          <p:nvPr/>
        </p:nvSpPr>
        <p:spPr bwMode="auto">
          <a:xfrm>
            <a:off x="892175" y="1309688"/>
            <a:ext cx="304800" cy="2286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Down Arrow 8"/>
          <p:cNvSpPr>
            <a:spLocks noChangeArrowheads="1"/>
          </p:cNvSpPr>
          <p:nvPr/>
        </p:nvSpPr>
        <p:spPr bwMode="auto">
          <a:xfrm rot="8336484">
            <a:off x="1128620" y="1488351"/>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3649262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22238"/>
            <a:ext cx="7543800" cy="639762"/>
          </a:xfrm>
        </p:spPr>
        <p:txBody>
          <a:bodyPr/>
          <a:lstStyle/>
          <a:p>
            <a:r>
              <a:rPr lang="en-US" altLang="en-US" sz="3200" dirty="0" smtClean="0"/>
              <a:t>Exercise 1: </a:t>
            </a:r>
            <a:r>
              <a:rPr lang="en-US" altLang="en-US" sz="3200" dirty="0" err="1" smtClean="0"/>
              <a:t>Codelist</a:t>
            </a:r>
            <a:r>
              <a:rPr lang="en-US" altLang="en-US" sz="3200" dirty="0" smtClean="0"/>
              <a:t> mapping</a:t>
            </a:r>
          </a:p>
        </p:txBody>
      </p:sp>
      <p:sp>
        <p:nvSpPr>
          <p:cNvPr id="46083" name="Content Placeholder 2"/>
          <p:cNvSpPr>
            <a:spLocks noGrp="1"/>
          </p:cNvSpPr>
          <p:nvPr>
            <p:ph idx="1"/>
          </p:nvPr>
        </p:nvSpPr>
        <p:spPr>
          <a:xfrm>
            <a:off x="228600" y="914400"/>
            <a:ext cx="8686800" cy="5410200"/>
          </a:xfrm>
        </p:spPr>
        <p:txBody>
          <a:bodyPr/>
          <a:lstStyle/>
          <a:p>
            <a:r>
              <a:rPr lang="en-US" altLang="en-US" dirty="0" smtClean="0"/>
              <a:t>Use </a:t>
            </a:r>
            <a:r>
              <a:rPr lang="en-US" altLang="en-US" dirty="0" smtClean="0">
                <a:solidFill>
                  <a:srgbClr val="32719C"/>
                </a:solidFill>
              </a:rPr>
              <a:t>unstats.un.org/</a:t>
            </a:r>
            <a:r>
              <a:rPr lang="en-US" altLang="en-US" dirty="0" err="1" smtClean="0">
                <a:solidFill>
                  <a:srgbClr val="32719C"/>
                </a:solidFill>
              </a:rPr>
              <a:t>demoginfo</a:t>
            </a:r>
            <a:r>
              <a:rPr lang="en-US" altLang="en-US" dirty="0" smtClean="0">
                <a:solidFill>
                  <a:srgbClr val="32719C"/>
                </a:solidFill>
              </a:rPr>
              <a:t>[1-6]</a:t>
            </a:r>
          </a:p>
          <a:p>
            <a:endParaRPr lang="en-US" altLang="en-US" dirty="0" smtClean="0"/>
          </a:p>
          <a:p>
            <a:r>
              <a:rPr lang="en-US" altLang="en-US" dirty="0" smtClean="0"/>
              <a:t>Map the codelists (where possible) for:</a:t>
            </a:r>
          </a:p>
          <a:p>
            <a:pPr lvl="1"/>
            <a:r>
              <a:rPr lang="en-US" altLang="en-US" sz="2400" dirty="0" smtClean="0"/>
              <a:t>Just one indicator, “Antenatal care coverage for at least one visit”</a:t>
            </a:r>
          </a:p>
          <a:p>
            <a:pPr lvl="1"/>
            <a:r>
              <a:rPr lang="en-US" altLang="en-US" sz="2400" dirty="0" smtClean="0"/>
              <a:t>Unit</a:t>
            </a:r>
          </a:p>
          <a:p>
            <a:pPr lvl="1"/>
            <a:r>
              <a:rPr lang="en-US" altLang="en-US" sz="2400" dirty="0" smtClean="0"/>
              <a:t>Age</a:t>
            </a:r>
          </a:p>
          <a:p>
            <a:pPr lvl="1"/>
            <a:r>
              <a:rPr lang="en-US" altLang="en-US" sz="2400" dirty="0" smtClean="0"/>
              <a:t>Sex</a:t>
            </a:r>
          </a:p>
          <a:p>
            <a:pPr lvl="1"/>
            <a:r>
              <a:rPr lang="en-US" altLang="en-US" sz="2400" dirty="0" smtClean="0"/>
              <a:t>Location</a:t>
            </a:r>
          </a:p>
          <a:p>
            <a:pPr lvl="1"/>
            <a:r>
              <a:rPr lang="en-US" altLang="en-US" sz="2400" dirty="0" smtClean="0"/>
              <a:t>Area</a:t>
            </a:r>
          </a:p>
          <a:p>
            <a:pPr lvl="1"/>
            <a:endParaRPr lang="en-US" altLang="en-US" dirty="0" smtClean="0"/>
          </a:p>
          <a:p>
            <a:pPr lvl="1"/>
            <a:endParaRPr lang="en-US" altLang="en-US" dirty="0" smtClean="0"/>
          </a:p>
          <a:p>
            <a:pPr lvl="1"/>
            <a:endParaRPr lang="en-US" altLang="en-US" dirty="0" smtClean="0"/>
          </a:p>
        </p:txBody>
      </p:sp>
    </p:spTree>
    <p:extLst>
      <p:ext uri="{BB962C8B-B14F-4D97-AF65-F5344CB8AC3E}">
        <p14:creationId xmlns:p14="http://schemas.microsoft.com/office/powerpoint/2010/main" val="3357909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21" name="Picture 9"/>
          <p:cNvPicPr>
            <a:picLocks noChangeAspect="1" noChangeArrowheads="1"/>
          </p:cNvPicPr>
          <p:nvPr/>
        </p:nvPicPr>
        <p:blipFill>
          <a:blip r:embed="rId2"/>
          <a:srcRect/>
          <a:stretch>
            <a:fillRect/>
          </a:stretch>
        </p:blipFill>
        <p:spPr bwMode="auto">
          <a:xfrm>
            <a:off x="173038" y="1143000"/>
            <a:ext cx="8777287" cy="5486400"/>
          </a:xfrm>
          <a:prstGeom prst="rect">
            <a:avLst/>
          </a:prstGeom>
          <a:noFill/>
          <a:ln w="19050" cap="flat" cmpd="sng">
            <a:solidFill>
              <a:schemeClr val="accent4"/>
            </a:solidFill>
            <a:prstDash val="solid"/>
            <a:miter lim="800000"/>
            <a:headEnd type="none" w="med" len="med"/>
            <a:tailEnd type="none" w="med" len="med"/>
          </a:ln>
        </p:spPr>
      </p:pic>
      <p:sp>
        <p:nvSpPr>
          <p:cNvPr id="4" name="Title 1"/>
          <p:cNvSpPr txBox="1">
            <a:spLocks/>
          </p:cNvSpPr>
          <p:nvPr/>
        </p:nvSpPr>
        <p:spPr bwMode="auto">
          <a:xfrm>
            <a:off x="3810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2: </a:t>
            </a:r>
            <a:r>
              <a:rPr lang="en-US" sz="3200" b="1" kern="0" dirty="0">
                <a:solidFill>
                  <a:srgbClr val="32719C"/>
                </a:solidFill>
                <a:latin typeface="+mj-lt"/>
                <a:ea typeface="+mj-ea"/>
                <a:cs typeface="+mj-cs"/>
              </a:rPr>
              <a:t>Confirm IUS mapping </a:t>
            </a:r>
          </a:p>
        </p:txBody>
      </p:sp>
      <p:sp>
        <p:nvSpPr>
          <p:cNvPr id="5" name="Oval 4"/>
          <p:cNvSpPr>
            <a:spLocks noChangeArrowheads="1"/>
          </p:cNvSpPr>
          <p:nvPr/>
        </p:nvSpPr>
        <p:spPr bwMode="auto">
          <a:xfrm>
            <a:off x="2487613" y="4621213"/>
            <a:ext cx="228600" cy="228600"/>
          </a:xfrm>
          <a:prstGeom prst="ellipse">
            <a:avLst/>
          </a:prstGeom>
          <a:noFill/>
          <a:ln w="1905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 name="Oval 5"/>
          <p:cNvSpPr>
            <a:spLocks noChangeArrowheads="1"/>
          </p:cNvSpPr>
          <p:nvPr/>
        </p:nvSpPr>
        <p:spPr bwMode="auto">
          <a:xfrm>
            <a:off x="2468563" y="4891088"/>
            <a:ext cx="228600" cy="228600"/>
          </a:xfrm>
          <a:prstGeom prst="ellipse">
            <a:avLst/>
          </a:prstGeom>
          <a:noFill/>
          <a:ln w="1905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Oval 6"/>
          <p:cNvSpPr>
            <a:spLocks noChangeArrowheads="1"/>
          </p:cNvSpPr>
          <p:nvPr/>
        </p:nvSpPr>
        <p:spPr bwMode="auto">
          <a:xfrm>
            <a:off x="2473325" y="5395913"/>
            <a:ext cx="228600" cy="228600"/>
          </a:xfrm>
          <a:prstGeom prst="ellipse">
            <a:avLst/>
          </a:prstGeom>
          <a:noFill/>
          <a:ln w="1905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Rounded Rectangle 7"/>
          <p:cNvSpPr>
            <a:spLocks noChangeArrowheads="1"/>
          </p:cNvSpPr>
          <p:nvPr/>
        </p:nvSpPr>
        <p:spPr bwMode="auto">
          <a:xfrm>
            <a:off x="609600" y="6019800"/>
            <a:ext cx="762000" cy="2286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Down Arrow 8"/>
          <p:cNvSpPr>
            <a:spLocks noChangeArrowheads="1"/>
          </p:cNvSpPr>
          <p:nvPr/>
        </p:nvSpPr>
        <p:spPr bwMode="auto">
          <a:xfrm rot="8336484">
            <a:off x="998538" y="6237288"/>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 name="Rounded Rectangle 9"/>
          <p:cNvSpPr>
            <a:spLocks noChangeArrowheads="1"/>
          </p:cNvSpPr>
          <p:nvPr/>
        </p:nvSpPr>
        <p:spPr bwMode="auto">
          <a:xfrm>
            <a:off x="998538" y="3124200"/>
            <a:ext cx="304800" cy="2286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423065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p:cNvPicPr>
            <a:picLocks noChangeAspect="1" noChangeArrowheads="1"/>
          </p:cNvPicPr>
          <p:nvPr/>
        </p:nvPicPr>
        <p:blipFill>
          <a:blip r:embed="rId2"/>
          <a:srcRect/>
          <a:stretch>
            <a:fillRect/>
          </a:stretch>
        </p:blipFill>
        <p:spPr bwMode="auto">
          <a:xfrm>
            <a:off x="258763" y="1268413"/>
            <a:ext cx="8656637" cy="5410200"/>
          </a:xfrm>
          <a:prstGeom prst="rect">
            <a:avLst/>
          </a:prstGeom>
          <a:noFill/>
          <a:ln w="19050" cap="flat" cmpd="sng">
            <a:solidFill>
              <a:schemeClr val="accent4"/>
            </a:solidFill>
            <a:prstDash val="solid"/>
            <a:miter lim="800000"/>
            <a:headEnd type="none" w="med" len="med"/>
            <a:tailEnd type="none" w="med" len="med"/>
          </a:ln>
        </p:spPr>
      </p:pic>
      <p:sp>
        <p:nvSpPr>
          <p:cNvPr id="7" name="Title 1"/>
          <p:cNvSpPr txBox="1">
            <a:spLocks/>
          </p:cNvSpPr>
          <p:nvPr/>
        </p:nvSpPr>
        <p:spPr bwMode="auto">
          <a:xfrm>
            <a:off x="3810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2: </a:t>
            </a:r>
            <a:r>
              <a:rPr lang="en-US" sz="3200" b="1" kern="0" dirty="0">
                <a:solidFill>
                  <a:srgbClr val="32719C"/>
                </a:solidFill>
                <a:latin typeface="+mj-lt"/>
                <a:ea typeface="+mj-ea"/>
                <a:cs typeface="+mj-cs"/>
              </a:rPr>
              <a:t>Save IUS Mappings</a:t>
            </a:r>
          </a:p>
        </p:txBody>
      </p:sp>
      <p:sp>
        <p:nvSpPr>
          <p:cNvPr id="8" name="Rounded Rectangle 7"/>
          <p:cNvSpPr>
            <a:spLocks noChangeArrowheads="1"/>
          </p:cNvSpPr>
          <p:nvPr/>
        </p:nvSpPr>
        <p:spPr bwMode="auto">
          <a:xfrm>
            <a:off x="4648200" y="3379788"/>
            <a:ext cx="796132"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Down Arrow 8"/>
          <p:cNvSpPr>
            <a:spLocks noChangeArrowheads="1"/>
          </p:cNvSpPr>
          <p:nvPr/>
        </p:nvSpPr>
        <p:spPr bwMode="auto">
          <a:xfrm rot="8336484">
            <a:off x="5173233" y="3717164"/>
            <a:ext cx="609600" cy="485775"/>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7919251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350838"/>
            <a:ext cx="7848600" cy="563562"/>
          </a:xfrm>
        </p:spPr>
        <p:txBody>
          <a:bodyPr/>
          <a:lstStyle/>
          <a:p>
            <a:r>
              <a:rPr lang="en-US" altLang="en-US" sz="3200" dirty="0" smtClean="0"/>
              <a:t>Why is Step 2 necessary?</a:t>
            </a:r>
          </a:p>
        </p:txBody>
      </p:sp>
      <p:sp>
        <p:nvSpPr>
          <p:cNvPr id="57347" name="Content Placeholder 2"/>
          <p:cNvSpPr>
            <a:spLocks noGrp="1"/>
          </p:cNvSpPr>
          <p:nvPr>
            <p:ph idx="1"/>
          </p:nvPr>
        </p:nvSpPr>
        <p:spPr>
          <a:xfrm>
            <a:off x="381000" y="1143000"/>
            <a:ext cx="8153400" cy="5181600"/>
          </a:xfrm>
        </p:spPr>
        <p:txBody>
          <a:bodyPr/>
          <a:lstStyle/>
          <a:p>
            <a:pPr eaLnBrk="1" hangingPunct="1">
              <a:spcAft>
                <a:spcPts val="600"/>
              </a:spcAft>
            </a:pPr>
            <a:r>
              <a:rPr lang="en-US" altLang="en-US" dirty="0" smtClean="0"/>
              <a:t>The default values for SEX, LOCATION or AGE GROUP mapping may not be applicable to all mappings</a:t>
            </a:r>
          </a:p>
          <a:p>
            <a:pPr eaLnBrk="1" hangingPunct="1">
              <a:spcAft>
                <a:spcPts val="600"/>
              </a:spcAft>
            </a:pPr>
            <a:r>
              <a:rPr lang="en-US" altLang="en-US" dirty="0" smtClean="0"/>
              <a:t>The </a:t>
            </a:r>
            <a:r>
              <a:rPr lang="en-US" altLang="en-US" dirty="0" err="1" smtClean="0"/>
              <a:t>codelist</a:t>
            </a:r>
            <a:r>
              <a:rPr lang="en-US" altLang="en-US" dirty="0" smtClean="0"/>
              <a:t> mapping may only provide a partial mapping of the time series (i.e. more information is required)</a:t>
            </a:r>
          </a:p>
          <a:p>
            <a:pPr eaLnBrk="1" hangingPunct="1">
              <a:spcAft>
                <a:spcPts val="600"/>
              </a:spcAft>
            </a:pPr>
            <a:r>
              <a:rPr lang="en-US" altLang="en-US" dirty="0" smtClean="0"/>
              <a:t>Any </a:t>
            </a:r>
            <a:r>
              <a:rPr lang="en-US" altLang="en-US" dirty="0"/>
              <a:t>n</a:t>
            </a:r>
            <a:r>
              <a:rPr lang="en-US" altLang="en-US" dirty="0" smtClean="0"/>
              <a:t>ecessary mapping changes are made in Step 2</a:t>
            </a:r>
          </a:p>
        </p:txBody>
      </p:sp>
    </p:spTree>
    <p:extLst>
      <p:ext uri="{BB962C8B-B14F-4D97-AF65-F5344CB8AC3E}">
        <p14:creationId xmlns:p14="http://schemas.microsoft.com/office/powerpoint/2010/main" val="3156141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198438"/>
            <a:ext cx="7543800" cy="639762"/>
          </a:xfrm>
        </p:spPr>
        <p:txBody>
          <a:bodyPr/>
          <a:lstStyle/>
          <a:p>
            <a:r>
              <a:rPr lang="en-US" altLang="en-US" sz="3200" dirty="0" smtClean="0"/>
              <a:t>Where are the default values?</a:t>
            </a:r>
          </a:p>
        </p:txBody>
      </p:sp>
      <p:pic>
        <p:nvPicPr>
          <p:cNvPr id="104450" name="Picture 2"/>
          <p:cNvPicPr>
            <a:picLocks noGrp="1" noChangeAspect="1" noChangeArrowheads="1"/>
          </p:cNvPicPr>
          <p:nvPr>
            <p:ph idx="1"/>
          </p:nvPr>
        </p:nvPicPr>
        <p:blipFill>
          <a:blip r:embed="rId2"/>
          <a:srcRect/>
          <a:stretch>
            <a:fillRect/>
          </a:stretch>
        </p:blipFill>
        <p:spPr>
          <a:xfrm>
            <a:off x="152400" y="1143000"/>
            <a:ext cx="8886825" cy="5554663"/>
          </a:xfrm>
          <a:ln w="19050" cap="flat">
            <a:solidFill>
              <a:schemeClr val="accent4"/>
            </a:solidFill>
            <a:headEnd type="none" w="med" len="med"/>
            <a:tailEnd type="none" w="med" len="med"/>
          </a:ln>
        </p:spPr>
      </p:pic>
      <p:sp>
        <p:nvSpPr>
          <p:cNvPr id="6" name="Down Arrow 5"/>
          <p:cNvSpPr>
            <a:spLocks noChangeArrowheads="1"/>
          </p:cNvSpPr>
          <p:nvPr/>
        </p:nvSpPr>
        <p:spPr bwMode="auto">
          <a:xfrm rot="-7437187">
            <a:off x="7457651" y="1364455"/>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7990682" y="1102350"/>
            <a:ext cx="646933"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522091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81000" y="-228600"/>
            <a:ext cx="7924800" cy="1173162"/>
          </a:xfrm>
        </p:spPr>
        <p:txBody>
          <a:bodyPr/>
          <a:lstStyle/>
          <a:p>
            <a:r>
              <a:rPr lang="en-US" altLang="en-US" sz="3200" dirty="0" smtClean="0"/>
              <a:t>Admin panel: Application settings</a:t>
            </a:r>
          </a:p>
        </p:txBody>
      </p:sp>
      <p:sp>
        <p:nvSpPr>
          <p:cNvPr id="59395" name="TextBox 3"/>
          <p:cNvSpPr txBox="1">
            <a:spLocks noChangeArrowheads="1"/>
          </p:cNvSpPr>
          <p:nvPr/>
        </p:nvSpPr>
        <p:spPr bwMode="auto">
          <a:xfrm>
            <a:off x="1524000" y="3505200"/>
            <a:ext cx="647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Insert screens shot/details of admin panel and default value storage…</a:t>
            </a:r>
          </a:p>
        </p:txBody>
      </p:sp>
      <p:pic>
        <p:nvPicPr>
          <p:cNvPr id="75780" name="Picture 4"/>
          <p:cNvPicPr>
            <a:picLocks noChangeAspect="1" noChangeArrowheads="1"/>
          </p:cNvPicPr>
          <p:nvPr/>
        </p:nvPicPr>
        <p:blipFill>
          <a:blip r:embed="rId2"/>
          <a:srcRect/>
          <a:stretch>
            <a:fillRect/>
          </a:stretch>
        </p:blipFill>
        <p:spPr bwMode="auto">
          <a:xfrm>
            <a:off x="228600" y="1143000"/>
            <a:ext cx="8763000" cy="5476875"/>
          </a:xfrm>
          <a:prstGeom prst="rect">
            <a:avLst/>
          </a:prstGeom>
          <a:noFill/>
          <a:ln w="19050" cap="flat" cmpd="sng">
            <a:solidFill>
              <a:schemeClr val="accent4"/>
            </a:solidFill>
            <a:prstDash val="solid"/>
            <a:miter lim="800000"/>
            <a:headEnd type="none" w="med" len="med"/>
            <a:tailEnd type="none" w="med" len="med"/>
          </a:ln>
        </p:spPr>
      </p:pic>
      <p:sp>
        <p:nvSpPr>
          <p:cNvPr id="59398" name="Down Arrow 6"/>
          <p:cNvSpPr>
            <a:spLocks noChangeArrowheads="1"/>
          </p:cNvSpPr>
          <p:nvPr/>
        </p:nvSpPr>
        <p:spPr bwMode="auto">
          <a:xfrm>
            <a:off x="7848600" y="5638800"/>
            <a:ext cx="609600" cy="484188"/>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645236" y="1931988"/>
            <a:ext cx="1259764"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 name="TextBox 1"/>
          <p:cNvSpPr txBox="1"/>
          <p:nvPr/>
        </p:nvSpPr>
        <p:spPr>
          <a:xfrm>
            <a:off x="7391400" y="5040868"/>
            <a:ext cx="1371600" cy="369332"/>
          </a:xfrm>
          <a:prstGeom prst="rect">
            <a:avLst/>
          </a:prstGeom>
          <a:noFill/>
        </p:spPr>
        <p:txBody>
          <a:bodyPr wrap="square" rtlCol="0">
            <a:spAutoFit/>
          </a:bodyPr>
          <a:lstStyle/>
          <a:p>
            <a:r>
              <a:rPr lang="en-US" dirty="0" smtClean="0"/>
              <a:t>Scroll down</a:t>
            </a:r>
            <a:endParaRPr lang="en-GB" dirty="0"/>
          </a:p>
        </p:txBody>
      </p:sp>
    </p:spTree>
    <p:extLst>
      <p:ext uri="{BB962C8B-B14F-4D97-AF65-F5344CB8AC3E}">
        <p14:creationId xmlns:p14="http://schemas.microsoft.com/office/powerpoint/2010/main" val="71607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fade">
                                      <p:cBhvr>
                                        <p:cTn id="7" dur="2000"/>
                                        <p:tgtEl>
                                          <p:spTgt spid="59398"/>
                                        </p:tgtEl>
                                      </p:cBhvr>
                                    </p:animEffect>
                                    <p:anim calcmode="lin" valueType="num">
                                      <p:cBhvr>
                                        <p:cTn id="8" dur="2000" fill="hold"/>
                                        <p:tgtEl>
                                          <p:spTgt spid="59398"/>
                                        </p:tgtEl>
                                        <p:attrNameLst>
                                          <p:attrName>ppt_w</p:attrName>
                                        </p:attrNameLst>
                                      </p:cBhvr>
                                      <p:tavLst>
                                        <p:tav tm="0" fmla="#ppt_w*sin(2.5*pi*$)">
                                          <p:val>
                                            <p:fltVal val="0"/>
                                          </p:val>
                                        </p:tav>
                                        <p:tav tm="100000">
                                          <p:val>
                                            <p:fltVal val="1"/>
                                          </p:val>
                                        </p:tav>
                                      </p:tavLst>
                                    </p:anim>
                                    <p:anim calcmode="lin" valueType="num">
                                      <p:cBhvr>
                                        <p:cTn id="9" dur="2000" fill="hold"/>
                                        <p:tgtEl>
                                          <p:spTgt spid="593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a:xfrm>
            <a:off x="342900" y="76200"/>
            <a:ext cx="7924800" cy="1173162"/>
          </a:xfrm>
        </p:spPr>
        <p:txBody>
          <a:bodyPr/>
          <a:lstStyle/>
          <a:p>
            <a:r>
              <a:rPr lang="en-US" altLang="en-US" sz="3200" dirty="0" smtClean="0"/>
              <a:t>Application settings: mapping default values</a:t>
            </a:r>
          </a:p>
        </p:txBody>
      </p:sp>
      <p:pic>
        <p:nvPicPr>
          <p:cNvPr id="103426" name="Picture 2"/>
          <p:cNvPicPr>
            <a:picLocks noGrp="1" noChangeAspect="1" noChangeArrowheads="1"/>
          </p:cNvPicPr>
          <p:nvPr>
            <p:ph idx="1"/>
          </p:nvPr>
        </p:nvPicPr>
        <p:blipFill>
          <a:blip r:embed="rId2"/>
          <a:stretch>
            <a:fillRect/>
          </a:stretch>
        </p:blipFill>
        <p:spPr>
          <a:xfrm>
            <a:off x="189231" y="1305718"/>
            <a:ext cx="8726169" cy="5453856"/>
          </a:xfrm>
          <a:ln w="19050" cap="flat">
            <a:solidFill>
              <a:schemeClr val="accent4"/>
            </a:solidFill>
            <a:headEnd type="none" w="med" len="med"/>
            <a:tailEnd type="none" w="med" len="med"/>
          </a:ln>
        </p:spPr>
      </p:pic>
      <p:sp>
        <p:nvSpPr>
          <p:cNvPr id="12" name="Down Arrow 11"/>
          <p:cNvSpPr>
            <a:spLocks noChangeArrowheads="1"/>
          </p:cNvSpPr>
          <p:nvPr/>
        </p:nvSpPr>
        <p:spPr bwMode="auto">
          <a:xfrm rot="3447587">
            <a:off x="4940038" y="6141396"/>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Rounded Rectangle 8"/>
          <p:cNvSpPr>
            <a:spLocks noChangeArrowheads="1"/>
          </p:cNvSpPr>
          <p:nvPr/>
        </p:nvSpPr>
        <p:spPr bwMode="auto">
          <a:xfrm>
            <a:off x="2286000" y="4446588"/>
            <a:ext cx="3505200"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 name="Rounded Rectangle 9"/>
          <p:cNvSpPr>
            <a:spLocks noChangeArrowheads="1"/>
          </p:cNvSpPr>
          <p:nvPr/>
        </p:nvSpPr>
        <p:spPr bwMode="auto">
          <a:xfrm>
            <a:off x="2286000" y="4953000"/>
            <a:ext cx="3505200" cy="2286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 name="Rounded Rectangle 10"/>
          <p:cNvSpPr>
            <a:spLocks noChangeArrowheads="1"/>
          </p:cNvSpPr>
          <p:nvPr/>
        </p:nvSpPr>
        <p:spPr bwMode="auto">
          <a:xfrm>
            <a:off x="2286000" y="4724400"/>
            <a:ext cx="3505200" cy="2286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 name="Rounded Rectangle 12"/>
          <p:cNvSpPr>
            <a:spLocks noChangeArrowheads="1"/>
          </p:cNvSpPr>
          <p:nvPr/>
        </p:nvSpPr>
        <p:spPr bwMode="auto">
          <a:xfrm>
            <a:off x="3852068" y="6427788"/>
            <a:ext cx="796132"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168542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5"/>
          <p:cNvGraphicFramePr>
            <a:graphicFrameLocks noChangeAspect="1"/>
          </p:cNvGraphicFramePr>
          <p:nvPr>
            <p:extLst>
              <p:ext uri="{D42A27DB-BD31-4B8C-83A1-F6EECF244321}">
                <p14:modId xmlns:p14="http://schemas.microsoft.com/office/powerpoint/2010/main" val="448189077"/>
              </p:ext>
            </p:extLst>
          </p:nvPr>
        </p:nvGraphicFramePr>
        <p:xfrm>
          <a:off x="477838" y="2057400"/>
          <a:ext cx="6167437" cy="2640013"/>
        </p:xfrm>
        <a:graphic>
          <a:graphicData uri="http://schemas.openxmlformats.org/presentationml/2006/ole">
            <mc:AlternateContent xmlns:mc="http://schemas.openxmlformats.org/markup-compatibility/2006">
              <mc:Choice xmlns:v="urn:schemas-microsoft-com:vml" Requires="v">
                <p:oleObj spid="_x0000_s49400" name="Worksheet" r:id="rId4" imgW="4029104" imgH="1723999" progId="Excel.Sheet.12">
                  <p:embed/>
                </p:oleObj>
              </mc:Choice>
              <mc:Fallback>
                <p:oleObj name="Worksheet" r:id="rId4" imgW="4029104" imgH="1723999" progId="Excel.Sheet.12">
                  <p:embed/>
                  <p:pic>
                    <p:nvPicPr>
                      <p:cNvPr id="0" name=""/>
                      <p:cNvPicPr>
                        <a:picLocks noChangeAspect="1" noChangeArrowheads="1"/>
                      </p:cNvPicPr>
                      <p:nvPr/>
                    </p:nvPicPr>
                    <p:blipFill>
                      <a:blip r:embed="rId5"/>
                      <a:srcRect/>
                      <a:stretch>
                        <a:fillRect/>
                      </a:stretch>
                    </p:blipFill>
                    <p:spPr bwMode="auto">
                      <a:xfrm>
                        <a:off x="477838" y="2057400"/>
                        <a:ext cx="6167437" cy="26400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3" name="Object 4"/>
          <p:cNvGraphicFramePr>
            <a:graphicFrameLocks noChangeAspect="1"/>
          </p:cNvGraphicFramePr>
          <p:nvPr>
            <p:extLst>
              <p:ext uri="{D42A27DB-BD31-4B8C-83A1-F6EECF244321}">
                <p14:modId xmlns:p14="http://schemas.microsoft.com/office/powerpoint/2010/main" val="2307813958"/>
              </p:ext>
            </p:extLst>
          </p:nvPr>
        </p:nvGraphicFramePr>
        <p:xfrm>
          <a:off x="477837" y="5181600"/>
          <a:ext cx="8437563" cy="962025"/>
        </p:xfrm>
        <a:graphic>
          <a:graphicData uri="http://schemas.openxmlformats.org/presentationml/2006/ole">
            <mc:AlternateContent xmlns:mc="http://schemas.openxmlformats.org/markup-compatibility/2006">
              <mc:Choice xmlns:v="urn:schemas-microsoft-com:vml" Requires="v">
                <p:oleObj spid="_x0000_s49401" name="Worksheet" r:id="rId6" imgW="5095814" imgH="581154" progId="Excel.Sheet.12">
                  <p:embed/>
                </p:oleObj>
              </mc:Choice>
              <mc:Fallback>
                <p:oleObj name="Worksheet" r:id="rId6" imgW="5095814" imgH="581154" progId="Excel.Sheet.12">
                  <p:embed/>
                  <p:pic>
                    <p:nvPicPr>
                      <p:cNvPr id="0" name=""/>
                      <p:cNvPicPr>
                        <a:picLocks noChangeAspect="1" noChangeArrowheads="1"/>
                      </p:cNvPicPr>
                      <p:nvPr/>
                    </p:nvPicPr>
                    <p:blipFill>
                      <a:blip r:embed="rId7"/>
                      <a:srcRect/>
                      <a:stretch>
                        <a:fillRect/>
                      </a:stretch>
                    </p:blipFill>
                    <p:spPr bwMode="auto">
                      <a:xfrm>
                        <a:off x="477837" y="5181600"/>
                        <a:ext cx="8437563" cy="962025"/>
                      </a:xfrm>
                      <a:prstGeom prst="rect">
                        <a:avLst/>
                      </a:prstGeom>
                      <a:solidFill>
                        <a:schemeClr val="bg1"/>
                      </a:solidFill>
                      <a:ln w="19050">
                        <a:solidFill>
                          <a:schemeClr val="tx1"/>
                        </a:solidFill>
                        <a:miter lim="800000"/>
                        <a:headEnd/>
                        <a:tailEnd/>
                      </a:ln>
                      <a:effectLst/>
                    </p:spPr>
                  </p:pic>
                </p:oleObj>
              </mc:Fallback>
            </mc:AlternateContent>
          </a:graphicData>
        </a:graphic>
      </p:graphicFrame>
      <p:sp>
        <p:nvSpPr>
          <p:cNvPr id="61444" name="Title 1"/>
          <p:cNvSpPr>
            <a:spLocks noGrp="1"/>
          </p:cNvSpPr>
          <p:nvPr>
            <p:ph type="title"/>
          </p:nvPr>
        </p:nvSpPr>
        <p:spPr>
          <a:xfrm>
            <a:off x="228600" y="198438"/>
            <a:ext cx="7848600" cy="563562"/>
          </a:xfrm>
        </p:spPr>
        <p:txBody>
          <a:bodyPr/>
          <a:lstStyle/>
          <a:p>
            <a:r>
              <a:rPr lang="en-US" altLang="en-US" dirty="0" smtClean="0"/>
              <a:t>Mapping of SUBGROUP (Defaults)</a:t>
            </a:r>
          </a:p>
        </p:txBody>
      </p:sp>
      <p:sp>
        <p:nvSpPr>
          <p:cNvPr id="7" name="TextBox 6"/>
          <p:cNvSpPr txBox="1">
            <a:spLocks noChangeArrowheads="1"/>
          </p:cNvSpPr>
          <p:nvPr/>
        </p:nvSpPr>
        <p:spPr bwMode="auto">
          <a:xfrm>
            <a:off x="2078037" y="13065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Indicator</a:t>
            </a:r>
          </a:p>
        </p:txBody>
      </p:sp>
      <p:cxnSp>
        <p:nvCxnSpPr>
          <p:cNvPr id="9" name="Straight Connector 8"/>
          <p:cNvCxnSpPr>
            <a:cxnSpLocks noChangeShapeType="1"/>
            <a:endCxn id="19" idx="2"/>
          </p:cNvCxnSpPr>
          <p:nvPr/>
        </p:nvCxnSpPr>
        <p:spPr bwMode="auto">
          <a:xfrm flipV="1">
            <a:off x="2592387" y="1676400"/>
            <a:ext cx="4763" cy="381000"/>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V="1">
            <a:off x="5160962" y="1676400"/>
            <a:ext cx="0" cy="39528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TextBox 14"/>
          <p:cNvSpPr txBox="1">
            <a:spLocks noChangeArrowheads="1"/>
          </p:cNvSpPr>
          <p:nvPr/>
        </p:nvSpPr>
        <p:spPr bwMode="auto">
          <a:xfrm>
            <a:off x="4745037" y="1306512"/>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t>Unit</a:t>
            </a:r>
          </a:p>
        </p:txBody>
      </p:sp>
      <p:sp>
        <p:nvSpPr>
          <p:cNvPr id="19" name="Rounded Rectangle 18"/>
          <p:cNvSpPr>
            <a:spLocks noChangeArrowheads="1"/>
          </p:cNvSpPr>
          <p:nvPr/>
        </p:nvSpPr>
        <p:spPr bwMode="auto">
          <a:xfrm>
            <a:off x="2063750" y="1295400"/>
            <a:ext cx="1066800" cy="3810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 name="Rounded Rectangle 19"/>
          <p:cNvSpPr>
            <a:spLocks noChangeArrowheads="1"/>
          </p:cNvSpPr>
          <p:nvPr/>
        </p:nvSpPr>
        <p:spPr bwMode="auto">
          <a:xfrm>
            <a:off x="4794250" y="1295400"/>
            <a:ext cx="762000" cy="3810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2" name="Rounded Rectangle 31"/>
          <p:cNvSpPr>
            <a:spLocks noChangeArrowheads="1"/>
          </p:cNvSpPr>
          <p:nvPr/>
        </p:nvSpPr>
        <p:spPr bwMode="auto">
          <a:xfrm>
            <a:off x="1392237" y="2362200"/>
            <a:ext cx="1143000" cy="3048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459" name="TextBox 56"/>
          <p:cNvSpPr txBox="1">
            <a:spLocks noChangeArrowheads="1"/>
          </p:cNvSpPr>
          <p:nvPr/>
        </p:nvSpPr>
        <p:spPr bwMode="auto">
          <a:xfrm>
            <a:off x="341312" y="775599"/>
            <a:ext cx="8099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sz="2400" dirty="0"/>
              <a:t> Where a subgroup value is missing the default values will </a:t>
            </a:r>
            <a:r>
              <a:rPr lang="en-US" altLang="en-US" sz="2400" dirty="0" smtClean="0"/>
              <a:t>apply:</a:t>
            </a:r>
            <a:endParaRPr lang="en-US" altLang="en-US" sz="2400" dirty="0"/>
          </a:p>
        </p:txBody>
      </p:sp>
      <p:sp>
        <p:nvSpPr>
          <p:cNvPr id="47" name="Rounded Rectangle 46"/>
          <p:cNvSpPr>
            <a:spLocks noChangeArrowheads="1"/>
          </p:cNvSpPr>
          <p:nvPr/>
        </p:nvSpPr>
        <p:spPr bwMode="auto">
          <a:xfrm>
            <a:off x="1392237" y="2667000"/>
            <a:ext cx="1143000" cy="3048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8" name="Rounded Rectangle 47"/>
          <p:cNvSpPr>
            <a:spLocks noChangeArrowheads="1"/>
          </p:cNvSpPr>
          <p:nvPr/>
        </p:nvSpPr>
        <p:spPr bwMode="auto">
          <a:xfrm>
            <a:off x="1392237" y="2971800"/>
            <a:ext cx="1143000" cy="3048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1" name="Rounded Rectangle 70"/>
          <p:cNvSpPr>
            <a:spLocks noChangeArrowheads="1"/>
          </p:cNvSpPr>
          <p:nvPr/>
        </p:nvSpPr>
        <p:spPr bwMode="auto">
          <a:xfrm>
            <a:off x="7129388" y="1295400"/>
            <a:ext cx="1828800" cy="1025525"/>
          </a:xfrm>
          <a:prstGeom prst="roundRect">
            <a:avLst>
              <a:gd name="adj" fmla="val 16667"/>
            </a:avLst>
          </a:prstGeom>
          <a:solidFill>
            <a:schemeClr val="bg1"/>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Default Values</a:t>
            </a:r>
          </a:p>
          <a:p>
            <a:pPr eaLnBrk="1" hangingPunct="1">
              <a:spcBef>
                <a:spcPts val="1200"/>
              </a:spcBef>
              <a:buFont typeface="Arial" pitchFamily="34" charset="0"/>
              <a:buChar char="•"/>
            </a:pPr>
            <a:r>
              <a:rPr lang="en-US" altLang="en-US" dirty="0" smtClean="0"/>
              <a:t> Location </a:t>
            </a:r>
            <a:r>
              <a:rPr lang="en-US" altLang="en-US" dirty="0"/>
              <a:t>= </a:t>
            </a:r>
            <a:r>
              <a:rPr lang="en-US" altLang="en-US" dirty="0" smtClean="0"/>
              <a:t>T</a:t>
            </a:r>
          </a:p>
          <a:p>
            <a:pPr eaLnBrk="1" hangingPunct="1">
              <a:spcBef>
                <a:spcPts val="1200"/>
              </a:spcBef>
            </a:pPr>
            <a:endParaRPr lang="en-US" altLang="en-US" dirty="0"/>
          </a:p>
        </p:txBody>
      </p:sp>
      <p:sp>
        <p:nvSpPr>
          <p:cNvPr id="75" name="Rounded Rectangle 74"/>
          <p:cNvSpPr>
            <a:spLocks noChangeArrowheads="1"/>
          </p:cNvSpPr>
          <p:nvPr/>
        </p:nvSpPr>
        <p:spPr bwMode="auto">
          <a:xfrm>
            <a:off x="5811837" y="5486400"/>
            <a:ext cx="381000" cy="33585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6" name="Rounded Rectangle 75"/>
          <p:cNvSpPr>
            <a:spLocks noChangeArrowheads="1"/>
          </p:cNvSpPr>
          <p:nvPr/>
        </p:nvSpPr>
        <p:spPr bwMode="auto">
          <a:xfrm>
            <a:off x="3471862" y="2667000"/>
            <a:ext cx="1600200" cy="3048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9" name="Arc 28"/>
          <p:cNvSpPr/>
          <p:nvPr/>
        </p:nvSpPr>
        <p:spPr bwMode="auto">
          <a:xfrm>
            <a:off x="5583238" y="3048000"/>
            <a:ext cx="2173842" cy="4191000"/>
          </a:xfrm>
          <a:prstGeom prst="arc">
            <a:avLst/>
          </a:prstGeom>
          <a:noFill/>
          <a:ln w="1905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 name="Arc 56"/>
          <p:cNvSpPr/>
          <p:nvPr/>
        </p:nvSpPr>
        <p:spPr bwMode="auto">
          <a:xfrm rot="1539772">
            <a:off x="4637932" y="2538402"/>
            <a:ext cx="2144095" cy="4295793"/>
          </a:xfrm>
          <a:prstGeom prst="arc">
            <a:avLst/>
          </a:prstGeom>
          <a:noFill/>
          <a:ln w="1905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 name="Arc 57"/>
          <p:cNvSpPr/>
          <p:nvPr/>
        </p:nvSpPr>
        <p:spPr bwMode="auto">
          <a:xfrm>
            <a:off x="4745037" y="2514600"/>
            <a:ext cx="3871468" cy="5257800"/>
          </a:xfrm>
          <a:prstGeom prst="arc">
            <a:avLst>
              <a:gd name="adj1" fmla="val 16200000"/>
              <a:gd name="adj2" fmla="val 27896"/>
            </a:avLst>
          </a:prstGeom>
          <a:noFill/>
          <a:ln w="1905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8053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500"/>
                                        <p:tgtEl>
                                          <p:spTgt spid="7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9" grpId="0" animBg="1"/>
      <p:bldP spid="20" grpId="0" animBg="1"/>
      <p:bldP spid="32" grpId="0" animBg="1"/>
      <p:bldP spid="47" grpId="0" animBg="1"/>
      <p:bldP spid="48" grpId="0" animBg="1"/>
      <p:bldP spid="71" grpId="0" animBg="1"/>
      <p:bldP spid="75" grpId="0" animBg="1"/>
      <p:bldP spid="76" grpId="0" animBg="1"/>
      <p:bldP spid="29" grpId="0" animBg="1"/>
      <p:bldP spid="57" grpId="0" animBg="1"/>
      <p:bldP spid="5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ChangeAspect="1"/>
          </p:cNvGraphicFramePr>
          <p:nvPr>
            <p:extLst>
              <p:ext uri="{D42A27DB-BD31-4B8C-83A1-F6EECF244321}">
                <p14:modId xmlns:p14="http://schemas.microsoft.com/office/powerpoint/2010/main" val="2475333495"/>
              </p:ext>
            </p:extLst>
          </p:nvPr>
        </p:nvGraphicFramePr>
        <p:xfrm>
          <a:off x="304800" y="2438400"/>
          <a:ext cx="4133850" cy="2751138"/>
        </p:xfrm>
        <a:graphic>
          <a:graphicData uri="http://schemas.openxmlformats.org/presentationml/2006/ole">
            <mc:AlternateContent xmlns:mc="http://schemas.openxmlformats.org/markup-compatibility/2006">
              <mc:Choice xmlns:v="urn:schemas-microsoft-com:vml" Requires="v">
                <p:oleObj spid="_x0000_s51446" name="Worksheet" r:id="rId3" imgW="2876582" imgH="1914564" progId="Excel.Sheet.12">
                  <p:embed/>
                </p:oleObj>
              </mc:Choice>
              <mc:Fallback>
                <p:oleObj name="Worksheet" r:id="rId3" imgW="2876582" imgH="1914564" progId="Excel.Sheet.12">
                  <p:embed/>
                  <p:pic>
                    <p:nvPicPr>
                      <p:cNvPr id="0" name=""/>
                      <p:cNvPicPr>
                        <a:picLocks noChangeAspect="1" noChangeArrowheads="1"/>
                      </p:cNvPicPr>
                      <p:nvPr/>
                    </p:nvPicPr>
                    <p:blipFill>
                      <a:blip r:embed="rId4"/>
                      <a:srcRect/>
                      <a:stretch>
                        <a:fillRect/>
                      </a:stretch>
                    </p:blipFill>
                    <p:spPr bwMode="auto">
                      <a:xfrm>
                        <a:off x="304800" y="2438400"/>
                        <a:ext cx="4133850" cy="2751138"/>
                      </a:xfrm>
                      <a:prstGeom prst="rect">
                        <a:avLst/>
                      </a:prstGeom>
                      <a:solidFill>
                        <a:schemeClr val="bg1"/>
                      </a:solidFill>
                      <a:ln w="19050">
                        <a:solidFill>
                          <a:schemeClr val="tx1"/>
                        </a:solidFill>
                        <a:miter lim="800000"/>
                        <a:headEnd/>
                        <a:tailEnd/>
                      </a:ln>
                      <a:effectLst/>
                      <a:extLst/>
                    </p:spPr>
                  </p:pic>
                </p:oleObj>
              </mc:Fallback>
            </mc:AlternateContent>
          </a:graphicData>
        </a:graphic>
      </p:graphicFrame>
      <p:graphicFrame>
        <p:nvGraphicFramePr>
          <p:cNvPr id="63491" name="Object 3"/>
          <p:cNvGraphicFramePr>
            <a:graphicFrameLocks noChangeAspect="1"/>
          </p:cNvGraphicFramePr>
          <p:nvPr>
            <p:extLst>
              <p:ext uri="{D42A27DB-BD31-4B8C-83A1-F6EECF244321}">
                <p14:modId xmlns:p14="http://schemas.microsoft.com/office/powerpoint/2010/main" val="414313845"/>
              </p:ext>
            </p:extLst>
          </p:nvPr>
        </p:nvGraphicFramePr>
        <p:xfrm>
          <a:off x="298450" y="5391576"/>
          <a:ext cx="7473950" cy="619125"/>
        </p:xfrm>
        <a:graphic>
          <a:graphicData uri="http://schemas.openxmlformats.org/presentationml/2006/ole">
            <mc:AlternateContent xmlns:mc="http://schemas.openxmlformats.org/markup-compatibility/2006">
              <mc:Choice xmlns:v="urn:schemas-microsoft-com:vml" Requires="v">
                <p:oleObj spid="_x0000_s51447" name="Worksheet" r:id="rId5" imgW="4714959" imgH="390457" progId="Excel.Sheet.12">
                  <p:embed/>
                </p:oleObj>
              </mc:Choice>
              <mc:Fallback>
                <p:oleObj name="Worksheet" r:id="rId5" imgW="4714959" imgH="390457"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50" y="5391576"/>
                        <a:ext cx="7473950" cy="619125"/>
                      </a:xfrm>
                      <a:prstGeom prst="rect">
                        <a:avLst/>
                      </a:prstGeom>
                      <a:solidFill>
                        <a:schemeClr val="bg1"/>
                      </a:solidFill>
                      <a:ln w="19050">
                        <a:solidFill>
                          <a:schemeClr val="tx1"/>
                        </a:solidFill>
                        <a:miter lim="800000"/>
                        <a:headEnd/>
                        <a:tailEnd/>
                      </a:ln>
                      <a:effectLst/>
                      <a:extLst/>
                    </p:spPr>
                  </p:pic>
                </p:oleObj>
              </mc:Fallback>
            </mc:AlternateContent>
          </a:graphicData>
        </a:graphic>
      </p:graphicFrame>
      <p:sp>
        <p:nvSpPr>
          <p:cNvPr id="63492" name="Title 1"/>
          <p:cNvSpPr>
            <a:spLocks noGrp="1"/>
          </p:cNvSpPr>
          <p:nvPr>
            <p:ph type="title"/>
          </p:nvPr>
        </p:nvSpPr>
        <p:spPr>
          <a:xfrm>
            <a:off x="228600" y="198438"/>
            <a:ext cx="8610600" cy="563562"/>
          </a:xfrm>
        </p:spPr>
        <p:txBody>
          <a:bodyPr/>
          <a:lstStyle/>
          <a:p>
            <a:r>
              <a:rPr lang="en-US" altLang="en-US" dirty="0"/>
              <a:t>Overriding defaults in mapping of SUBGROUP</a:t>
            </a:r>
            <a:endParaRPr lang="en-US" altLang="en-US" dirty="0" smtClean="0"/>
          </a:p>
        </p:txBody>
      </p:sp>
      <p:sp>
        <p:nvSpPr>
          <p:cNvPr id="7" name="TextBox 6"/>
          <p:cNvSpPr txBox="1">
            <a:spLocks noChangeArrowheads="1"/>
          </p:cNvSpPr>
          <p:nvPr/>
        </p:nvSpPr>
        <p:spPr bwMode="auto">
          <a:xfrm>
            <a:off x="949325" y="17637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Indicator</a:t>
            </a:r>
          </a:p>
        </p:txBody>
      </p:sp>
      <p:cxnSp>
        <p:nvCxnSpPr>
          <p:cNvPr id="9" name="Straight Connector 8"/>
          <p:cNvCxnSpPr>
            <a:cxnSpLocks noChangeShapeType="1"/>
            <a:endCxn id="7" idx="2"/>
          </p:cNvCxnSpPr>
          <p:nvPr/>
        </p:nvCxnSpPr>
        <p:spPr bwMode="auto">
          <a:xfrm flipH="1" flipV="1">
            <a:off x="1482725" y="2133600"/>
            <a:ext cx="3175" cy="304800"/>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TextBox 14"/>
          <p:cNvSpPr txBox="1">
            <a:spLocks noChangeArrowheads="1"/>
          </p:cNvSpPr>
          <p:nvPr/>
        </p:nvSpPr>
        <p:spPr bwMode="auto">
          <a:xfrm>
            <a:off x="2555875" y="1752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t>Unit</a:t>
            </a:r>
          </a:p>
        </p:txBody>
      </p:sp>
      <p:sp>
        <p:nvSpPr>
          <p:cNvPr id="18" name="TextBox 17"/>
          <p:cNvSpPr txBox="1">
            <a:spLocks noChangeArrowheads="1"/>
          </p:cNvSpPr>
          <p:nvPr/>
        </p:nvSpPr>
        <p:spPr bwMode="auto">
          <a:xfrm>
            <a:off x="5943600" y="1717675"/>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Subgroups?</a:t>
            </a:r>
          </a:p>
        </p:txBody>
      </p:sp>
      <p:sp>
        <p:nvSpPr>
          <p:cNvPr id="19" name="Rounded Rectangle 18"/>
          <p:cNvSpPr>
            <a:spLocks noChangeArrowheads="1"/>
          </p:cNvSpPr>
          <p:nvPr/>
        </p:nvSpPr>
        <p:spPr bwMode="auto">
          <a:xfrm>
            <a:off x="922338" y="1752600"/>
            <a:ext cx="1066800" cy="3810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 name="Rounded Rectangle 19"/>
          <p:cNvSpPr>
            <a:spLocks noChangeArrowheads="1"/>
          </p:cNvSpPr>
          <p:nvPr/>
        </p:nvSpPr>
        <p:spPr bwMode="auto">
          <a:xfrm>
            <a:off x="2590800" y="1752600"/>
            <a:ext cx="762000" cy="3810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2" name="Rounded Rectangle 31"/>
          <p:cNvSpPr>
            <a:spLocks noChangeArrowheads="1"/>
          </p:cNvSpPr>
          <p:nvPr/>
        </p:nvSpPr>
        <p:spPr bwMode="auto">
          <a:xfrm>
            <a:off x="5943600" y="1676400"/>
            <a:ext cx="1371600" cy="4572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4" name="Rounded Rectangle 33"/>
          <p:cNvSpPr>
            <a:spLocks noChangeArrowheads="1"/>
          </p:cNvSpPr>
          <p:nvPr/>
        </p:nvSpPr>
        <p:spPr bwMode="auto">
          <a:xfrm>
            <a:off x="5181600" y="3048000"/>
            <a:ext cx="3048000" cy="1371600"/>
          </a:xfrm>
          <a:prstGeom prst="roundRect">
            <a:avLst>
              <a:gd name="adj" fmla="val 16667"/>
            </a:avLst>
          </a:prstGeom>
          <a:solidFill>
            <a:schemeClr val="bg1"/>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cxnSp>
        <p:nvCxnSpPr>
          <p:cNvPr id="36" name="Shape 35"/>
          <p:cNvCxnSpPr>
            <a:cxnSpLocks noChangeShapeType="1"/>
            <a:stCxn id="32" idx="3"/>
            <a:endCxn id="34" idx="3"/>
          </p:cNvCxnSpPr>
          <p:nvPr/>
        </p:nvCxnSpPr>
        <p:spPr bwMode="auto">
          <a:xfrm>
            <a:off x="7315200" y="1905000"/>
            <a:ext cx="914400" cy="1828800"/>
          </a:xfrm>
          <a:prstGeom prst="curvedConnector3">
            <a:avLst>
              <a:gd name="adj1" fmla="val 125000"/>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9" name="Rounded Rectangle 38"/>
          <p:cNvSpPr>
            <a:spLocks noChangeArrowheads="1"/>
          </p:cNvSpPr>
          <p:nvPr/>
        </p:nvSpPr>
        <p:spPr bwMode="auto">
          <a:xfrm>
            <a:off x="4724400" y="5691117"/>
            <a:ext cx="381000" cy="3810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3" name="TextBox 32"/>
          <p:cNvSpPr txBox="1">
            <a:spLocks noChangeArrowheads="1"/>
          </p:cNvSpPr>
          <p:nvPr/>
        </p:nvSpPr>
        <p:spPr bwMode="auto">
          <a:xfrm>
            <a:off x="5189538" y="3151188"/>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Default Values</a:t>
            </a:r>
          </a:p>
          <a:p>
            <a:pPr eaLnBrk="1" hangingPunct="1">
              <a:buFont typeface="Arial" pitchFamily="34" charset="0"/>
              <a:buChar char="•"/>
            </a:pPr>
            <a:r>
              <a:rPr lang="en-US" altLang="en-US"/>
              <a:t> Location = T</a:t>
            </a:r>
          </a:p>
          <a:p>
            <a:pPr eaLnBrk="1" hangingPunct="1">
              <a:buFont typeface="Arial" pitchFamily="34" charset="0"/>
              <a:buChar char="•"/>
            </a:pPr>
            <a:r>
              <a:rPr lang="en-US" altLang="en-US"/>
              <a:t> Age Group = 000_099_Y</a:t>
            </a:r>
          </a:p>
          <a:p>
            <a:pPr eaLnBrk="1" hangingPunct="1">
              <a:buFont typeface="Arial" pitchFamily="34" charset="0"/>
              <a:buChar char="•"/>
            </a:pPr>
            <a:r>
              <a:rPr lang="en-US" altLang="en-US"/>
              <a:t> Sex = Both sexes</a:t>
            </a:r>
          </a:p>
        </p:txBody>
      </p:sp>
      <p:sp>
        <p:nvSpPr>
          <p:cNvPr id="63511" name="TextBox 56"/>
          <p:cNvSpPr txBox="1">
            <a:spLocks noChangeArrowheads="1"/>
          </p:cNvSpPr>
          <p:nvPr/>
        </p:nvSpPr>
        <p:spPr bwMode="auto">
          <a:xfrm>
            <a:off x="304800" y="7620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sz="2400" dirty="0"/>
              <a:t> Common example of where default subgroup </a:t>
            </a:r>
            <a:r>
              <a:rPr lang="en-US" altLang="en-US" sz="2400" dirty="0" smtClean="0"/>
              <a:t>mappings </a:t>
            </a:r>
            <a:r>
              <a:rPr lang="en-US" altLang="en-US" sz="2400" dirty="0"/>
              <a:t>do not apply</a:t>
            </a:r>
          </a:p>
        </p:txBody>
      </p:sp>
      <p:cxnSp>
        <p:nvCxnSpPr>
          <p:cNvPr id="25" name="Straight Connector 24"/>
          <p:cNvCxnSpPr>
            <a:cxnSpLocks noChangeShapeType="1"/>
          </p:cNvCxnSpPr>
          <p:nvPr/>
        </p:nvCxnSpPr>
        <p:spPr bwMode="auto">
          <a:xfrm flipH="1" flipV="1">
            <a:off x="2993951" y="2133600"/>
            <a:ext cx="3175" cy="304800"/>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 name="Rounded Rectangle 26"/>
          <p:cNvSpPr>
            <a:spLocks noChangeArrowheads="1"/>
          </p:cNvSpPr>
          <p:nvPr/>
        </p:nvSpPr>
        <p:spPr bwMode="auto">
          <a:xfrm>
            <a:off x="5867400" y="5682297"/>
            <a:ext cx="381000" cy="381000"/>
          </a:xfrm>
          <a:prstGeom prst="roundRect">
            <a:avLst>
              <a:gd name="adj" fmla="val 16667"/>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8" name="Rounded Rectangle 27"/>
          <p:cNvSpPr>
            <a:spLocks noChangeArrowheads="1"/>
          </p:cNvSpPr>
          <p:nvPr/>
        </p:nvSpPr>
        <p:spPr bwMode="auto">
          <a:xfrm>
            <a:off x="7277100" y="5682297"/>
            <a:ext cx="381000" cy="381000"/>
          </a:xfrm>
          <a:prstGeom prst="roundRect">
            <a:avLst>
              <a:gd name="adj" fmla="val 16667"/>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5706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6200"/>
            <a:ext cx="7543800" cy="868362"/>
          </a:xfrm>
        </p:spPr>
        <p:txBody>
          <a:bodyPr/>
          <a:lstStyle/>
          <a:p>
            <a:pPr eaLnBrk="1" hangingPunct="1"/>
            <a:r>
              <a:rPr lang="en-US" altLang="en-US" sz="3200" dirty="0" smtClean="0"/>
              <a:t>MDG / CountryData DSD Concepts</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063387289"/>
              </p:ext>
            </p:extLst>
          </p:nvPr>
        </p:nvGraphicFramePr>
        <p:xfrm>
          <a:off x="228600" y="1524000"/>
          <a:ext cx="8628184" cy="3962400"/>
        </p:xfrm>
        <a:graphic>
          <a:graphicData uri="http://schemas.openxmlformats.org/presentationml/2006/ole">
            <mc:AlternateContent xmlns:mc="http://schemas.openxmlformats.org/markup-compatibility/2006">
              <mc:Choice xmlns:v="urn:schemas-microsoft-com:vml" Requires="v">
                <p:oleObj spid="_x0000_s166001" name="Worksheet" r:id="rId3" imgW="7010364" imgH="3219498" progId="Excel.Sheet.12">
                  <p:embed/>
                </p:oleObj>
              </mc:Choice>
              <mc:Fallback>
                <p:oleObj name="Worksheet" r:id="rId3" imgW="7010364" imgH="3219498" progId="Excel.Sheet.12">
                  <p:embed/>
                  <p:pic>
                    <p:nvPicPr>
                      <p:cNvPr id="0" name="Object 1"/>
                      <p:cNvPicPr>
                        <a:picLocks noChangeAspect="1" noChangeArrowheads="1"/>
                      </p:cNvPicPr>
                      <p:nvPr/>
                    </p:nvPicPr>
                    <p:blipFill>
                      <a:blip r:embed="rId4"/>
                      <a:srcRect/>
                      <a:stretch>
                        <a:fillRect/>
                      </a:stretch>
                    </p:blipFill>
                    <p:spPr bwMode="auto">
                      <a:xfrm>
                        <a:off x="228600" y="1524000"/>
                        <a:ext cx="8628184" cy="3962400"/>
                      </a:xfrm>
                      <a:prstGeom prst="rect">
                        <a:avLst/>
                      </a:prstGeom>
                      <a:solidFill>
                        <a:schemeClr val="bg1"/>
                      </a:solidFill>
                      <a:ln w="9525">
                        <a:solidFill>
                          <a:schemeClr val="tx1"/>
                        </a:solidFill>
                        <a:miter lim="800000"/>
                        <a:headEnd/>
                        <a:tailEnd/>
                      </a:ln>
                      <a:effectLst/>
                    </p:spPr>
                  </p:pic>
                </p:oleObj>
              </mc:Fallback>
            </mc:AlternateContent>
          </a:graphicData>
        </a:graphic>
      </p:graphicFrame>
    </p:spTree>
    <p:extLst>
      <p:ext uri="{BB962C8B-B14F-4D97-AF65-F5344CB8AC3E}">
        <p14:creationId xmlns:p14="http://schemas.microsoft.com/office/powerpoint/2010/main" val="1659038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4"/>
          <p:cNvGraphicFramePr>
            <a:graphicFrameLocks noChangeAspect="1"/>
          </p:cNvGraphicFramePr>
          <p:nvPr>
            <p:extLst>
              <p:ext uri="{D42A27DB-BD31-4B8C-83A1-F6EECF244321}">
                <p14:modId xmlns:p14="http://schemas.microsoft.com/office/powerpoint/2010/main" val="3460986597"/>
              </p:ext>
            </p:extLst>
          </p:nvPr>
        </p:nvGraphicFramePr>
        <p:xfrm>
          <a:off x="304800" y="5181600"/>
          <a:ext cx="8437563" cy="1277938"/>
        </p:xfrm>
        <a:graphic>
          <a:graphicData uri="http://schemas.openxmlformats.org/presentationml/2006/ole">
            <mc:AlternateContent xmlns:mc="http://schemas.openxmlformats.org/markup-compatibility/2006">
              <mc:Choice xmlns:v="urn:schemas-microsoft-com:vml" Requires="v">
                <p:oleObj spid="_x0000_s50422" name="Worksheet" r:id="rId3" imgW="5095814" imgH="771448" progId="Excel.Sheet.12">
                  <p:embed/>
                </p:oleObj>
              </mc:Choice>
              <mc:Fallback>
                <p:oleObj name="Worksheet" r:id="rId3" imgW="5095814" imgH="771448" progId="Excel.Sheet.12">
                  <p:embed/>
                  <p:pic>
                    <p:nvPicPr>
                      <p:cNvPr id="0" name=""/>
                      <p:cNvPicPr>
                        <a:picLocks noChangeAspect="1" noChangeArrowheads="1"/>
                      </p:cNvPicPr>
                      <p:nvPr/>
                    </p:nvPicPr>
                    <p:blipFill>
                      <a:blip r:embed="rId4"/>
                      <a:srcRect/>
                      <a:stretch>
                        <a:fillRect/>
                      </a:stretch>
                    </p:blipFill>
                    <p:spPr bwMode="auto">
                      <a:xfrm>
                        <a:off x="304800" y="5181600"/>
                        <a:ext cx="8437563" cy="1277938"/>
                      </a:xfrm>
                      <a:prstGeom prst="rect">
                        <a:avLst/>
                      </a:prstGeom>
                      <a:solidFill>
                        <a:schemeClr val="bg1"/>
                      </a:solidFill>
                      <a:ln w="19050">
                        <a:solidFill>
                          <a:schemeClr val="tx1"/>
                        </a:solidFill>
                        <a:miter lim="800000"/>
                        <a:headEnd/>
                        <a:tailEnd/>
                      </a:ln>
                      <a:effectLst/>
                    </p:spPr>
                  </p:pic>
                </p:oleObj>
              </mc:Fallback>
            </mc:AlternateContent>
          </a:graphicData>
        </a:graphic>
      </p:graphicFrame>
      <p:graphicFrame>
        <p:nvGraphicFramePr>
          <p:cNvPr id="62467" name="Object 5"/>
          <p:cNvGraphicFramePr>
            <a:graphicFrameLocks noChangeAspect="1"/>
          </p:cNvGraphicFramePr>
          <p:nvPr>
            <p:extLst>
              <p:ext uri="{D42A27DB-BD31-4B8C-83A1-F6EECF244321}">
                <p14:modId xmlns:p14="http://schemas.microsoft.com/office/powerpoint/2010/main" val="4046254157"/>
              </p:ext>
            </p:extLst>
          </p:nvPr>
        </p:nvGraphicFramePr>
        <p:xfrm>
          <a:off x="304800" y="2514600"/>
          <a:ext cx="5789613" cy="2116138"/>
        </p:xfrm>
        <a:graphic>
          <a:graphicData uri="http://schemas.openxmlformats.org/presentationml/2006/ole">
            <mc:AlternateContent xmlns:mc="http://schemas.openxmlformats.org/markup-compatibility/2006">
              <mc:Choice xmlns:v="urn:schemas-microsoft-com:vml" Requires="v">
                <p:oleObj spid="_x0000_s50423" name="Worksheet" r:id="rId5" imgW="3152907" imgH="1152576" progId="Excel.Sheet.12">
                  <p:embed/>
                </p:oleObj>
              </mc:Choice>
              <mc:Fallback>
                <p:oleObj name="Worksheet" r:id="rId5" imgW="3152907" imgH="1152576" progId="Excel.Sheet.12">
                  <p:embed/>
                  <p:pic>
                    <p:nvPicPr>
                      <p:cNvPr id="0" name=""/>
                      <p:cNvPicPr>
                        <a:picLocks noChangeAspect="1" noChangeArrowheads="1"/>
                      </p:cNvPicPr>
                      <p:nvPr/>
                    </p:nvPicPr>
                    <p:blipFill>
                      <a:blip r:embed="rId6"/>
                      <a:srcRect/>
                      <a:stretch>
                        <a:fillRect/>
                      </a:stretch>
                    </p:blipFill>
                    <p:spPr bwMode="auto">
                      <a:xfrm>
                        <a:off x="304800" y="2514600"/>
                        <a:ext cx="5789613" cy="2116138"/>
                      </a:xfrm>
                      <a:prstGeom prst="rect">
                        <a:avLst/>
                      </a:prstGeom>
                      <a:noFill/>
                      <a:ln w="19050">
                        <a:solidFill>
                          <a:schemeClr val="tx1"/>
                        </a:solidFill>
                        <a:miter lim="800000"/>
                        <a:headEnd/>
                        <a:tailEnd/>
                      </a:ln>
                      <a:effectLst/>
                      <a:extLst/>
                    </p:spPr>
                  </p:pic>
                </p:oleObj>
              </mc:Fallback>
            </mc:AlternateContent>
          </a:graphicData>
        </a:graphic>
      </p:graphicFrame>
      <p:sp>
        <p:nvSpPr>
          <p:cNvPr id="62468" name="Title 1"/>
          <p:cNvSpPr>
            <a:spLocks noGrp="1"/>
          </p:cNvSpPr>
          <p:nvPr>
            <p:ph type="title"/>
          </p:nvPr>
        </p:nvSpPr>
        <p:spPr>
          <a:xfrm>
            <a:off x="228600" y="198438"/>
            <a:ext cx="8305800" cy="563562"/>
          </a:xfrm>
        </p:spPr>
        <p:txBody>
          <a:bodyPr/>
          <a:lstStyle/>
          <a:p>
            <a:r>
              <a:rPr lang="en-US" altLang="en-US" dirty="0" smtClean="0"/>
              <a:t>Overriding defaults in mapping of SUBGROUP</a:t>
            </a:r>
          </a:p>
        </p:txBody>
      </p:sp>
      <p:sp>
        <p:nvSpPr>
          <p:cNvPr id="7" name="TextBox 6"/>
          <p:cNvSpPr txBox="1">
            <a:spLocks noChangeArrowheads="1"/>
          </p:cNvSpPr>
          <p:nvPr/>
        </p:nvSpPr>
        <p:spPr bwMode="auto">
          <a:xfrm>
            <a:off x="1482725" y="17637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Indicator</a:t>
            </a:r>
          </a:p>
        </p:txBody>
      </p:sp>
      <p:cxnSp>
        <p:nvCxnSpPr>
          <p:cNvPr id="9" name="Straight Connector 8"/>
          <p:cNvCxnSpPr>
            <a:cxnSpLocks noChangeShapeType="1"/>
            <a:endCxn id="7" idx="2"/>
          </p:cNvCxnSpPr>
          <p:nvPr/>
        </p:nvCxnSpPr>
        <p:spPr bwMode="auto">
          <a:xfrm flipH="1" flipV="1">
            <a:off x="2016125" y="2133600"/>
            <a:ext cx="3176" cy="407988"/>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TextBox 14"/>
          <p:cNvSpPr txBox="1">
            <a:spLocks noChangeArrowheads="1"/>
          </p:cNvSpPr>
          <p:nvPr/>
        </p:nvSpPr>
        <p:spPr bwMode="auto">
          <a:xfrm>
            <a:off x="5105400" y="1717675"/>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Unit</a:t>
            </a:r>
          </a:p>
        </p:txBody>
      </p:sp>
      <p:sp>
        <p:nvSpPr>
          <p:cNvPr id="18" name="TextBox 17"/>
          <p:cNvSpPr txBox="1">
            <a:spLocks noChangeArrowheads="1"/>
          </p:cNvSpPr>
          <p:nvPr/>
        </p:nvSpPr>
        <p:spPr bwMode="auto">
          <a:xfrm>
            <a:off x="6324600" y="16764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Subgroup for Age and Sex?</a:t>
            </a:r>
          </a:p>
        </p:txBody>
      </p:sp>
      <p:sp>
        <p:nvSpPr>
          <p:cNvPr id="19" name="Rounded Rectangle 18"/>
          <p:cNvSpPr>
            <a:spLocks noChangeArrowheads="1"/>
          </p:cNvSpPr>
          <p:nvPr/>
        </p:nvSpPr>
        <p:spPr bwMode="auto">
          <a:xfrm>
            <a:off x="1447800" y="1752600"/>
            <a:ext cx="1066800" cy="3810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 name="Rounded Rectangle 19"/>
          <p:cNvSpPr>
            <a:spLocks noChangeArrowheads="1"/>
          </p:cNvSpPr>
          <p:nvPr/>
        </p:nvSpPr>
        <p:spPr bwMode="auto">
          <a:xfrm>
            <a:off x="5172740" y="1717674"/>
            <a:ext cx="762000" cy="415925"/>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2" name="Rounded Rectangle 31"/>
          <p:cNvSpPr>
            <a:spLocks noChangeArrowheads="1"/>
          </p:cNvSpPr>
          <p:nvPr/>
        </p:nvSpPr>
        <p:spPr bwMode="auto">
          <a:xfrm>
            <a:off x="6246628" y="1663811"/>
            <a:ext cx="1754371" cy="6858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4" name="Rounded Rectangle 33"/>
          <p:cNvSpPr>
            <a:spLocks noChangeArrowheads="1"/>
          </p:cNvSpPr>
          <p:nvPr/>
        </p:nvSpPr>
        <p:spPr bwMode="auto">
          <a:xfrm>
            <a:off x="6248400" y="3048000"/>
            <a:ext cx="2819400" cy="1295400"/>
          </a:xfrm>
          <a:prstGeom prst="roundRect">
            <a:avLst>
              <a:gd name="adj" fmla="val 16667"/>
            </a:avLst>
          </a:prstGeom>
          <a:solidFill>
            <a:schemeClr val="bg1"/>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9" name="Rounded Rectangle 38"/>
          <p:cNvSpPr>
            <a:spLocks noChangeArrowheads="1"/>
          </p:cNvSpPr>
          <p:nvPr/>
        </p:nvSpPr>
        <p:spPr bwMode="auto">
          <a:xfrm>
            <a:off x="6781801" y="5486400"/>
            <a:ext cx="1295400" cy="990600"/>
          </a:xfrm>
          <a:prstGeom prst="roundRect">
            <a:avLst>
              <a:gd name="adj" fmla="val 16667"/>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3" name="TextBox 32"/>
          <p:cNvSpPr txBox="1">
            <a:spLocks noChangeArrowheads="1"/>
          </p:cNvSpPr>
          <p:nvPr/>
        </p:nvSpPr>
        <p:spPr bwMode="auto">
          <a:xfrm>
            <a:off x="6248400" y="3151188"/>
            <a:ext cx="30480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Default </a:t>
            </a:r>
            <a:r>
              <a:rPr lang="en-US" altLang="en-US" dirty="0" smtClean="0"/>
              <a:t>Values</a:t>
            </a:r>
            <a:endParaRPr lang="en-US" altLang="en-US" dirty="0"/>
          </a:p>
          <a:p>
            <a:pPr eaLnBrk="1" hangingPunct="1">
              <a:buFont typeface="Arial" pitchFamily="34" charset="0"/>
              <a:buChar char="•"/>
            </a:pPr>
            <a:r>
              <a:rPr lang="en-US" altLang="en-US" dirty="0"/>
              <a:t> Age Group = 000_099_Y</a:t>
            </a:r>
          </a:p>
          <a:p>
            <a:pPr eaLnBrk="1" hangingPunct="1">
              <a:buFont typeface="Arial" pitchFamily="34" charset="0"/>
              <a:buChar char="•"/>
            </a:pPr>
            <a:r>
              <a:rPr lang="en-US" altLang="en-US" dirty="0"/>
              <a:t> Sex = T</a:t>
            </a:r>
          </a:p>
        </p:txBody>
      </p:sp>
      <p:sp>
        <p:nvSpPr>
          <p:cNvPr id="62487" name="TextBox 56"/>
          <p:cNvSpPr txBox="1">
            <a:spLocks noChangeArrowheads="1"/>
          </p:cNvSpPr>
          <p:nvPr/>
        </p:nvSpPr>
        <p:spPr bwMode="auto">
          <a:xfrm>
            <a:off x="304800" y="7620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sz="2400"/>
              <a:t> So subgroups coverage affects the number of manual changes which have to be made…</a:t>
            </a:r>
          </a:p>
        </p:txBody>
      </p:sp>
      <p:sp>
        <p:nvSpPr>
          <p:cNvPr id="2074" name="Rounded Rectangle 39"/>
          <p:cNvSpPr>
            <a:spLocks noChangeArrowheads="1"/>
          </p:cNvSpPr>
          <p:nvPr/>
        </p:nvSpPr>
        <p:spPr bwMode="auto">
          <a:xfrm>
            <a:off x="762000" y="2895600"/>
            <a:ext cx="1143000" cy="3048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cxnSp>
        <p:nvCxnSpPr>
          <p:cNvPr id="31" name="Straight Connector 30"/>
          <p:cNvCxnSpPr>
            <a:cxnSpLocks noChangeShapeType="1"/>
          </p:cNvCxnSpPr>
          <p:nvPr/>
        </p:nvCxnSpPr>
        <p:spPr bwMode="auto">
          <a:xfrm flipH="1" flipV="1">
            <a:off x="5557285" y="2133600"/>
            <a:ext cx="3174" cy="407988"/>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 name="Rounded Rectangle 36"/>
          <p:cNvSpPr>
            <a:spLocks noChangeArrowheads="1"/>
          </p:cNvSpPr>
          <p:nvPr/>
        </p:nvSpPr>
        <p:spPr bwMode="auto">
          <a:xfrm>
            <a:off x="8153400" y="5486400"/>
            <a:ext cx="381000" cy="990600"/>
          </a:xfrm>
          <a:prstGeom prst="roundRect">
            <a:avLst>
              <a:gd name="adj" fmla="val 16667"/>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1449835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a:spLocks noChangeArrowheads="1"/>
          </p:cNvSpPr>
          <p:nvPr/>
        </p:nvSpPr>
        <p:spPr bwMode="auto">
          <a:xfrm>
            <a:off x="990600" y="5646738"/>
            <a:ext cx="1828800" cy="914400"/>
          </a:xfrm>
          <a:prstGeom prst="roundRect">
            <a:avLst>
              <a:gd name="adj" fmla="val 16667"/>
            </a:avLst>
          </a:prstGeom>
          <a:solidFill>
            <a:schemeClr val="bg1"/>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aphicFrame>
        <p:nvGraphicFramePr>
          <p:cNvPr id="67586" name="Object 3"/>
          <p:cNvGraphicFramePr>
            <a:graphicFrameLocks noChangeAspect="1"/>
          </p:cNvGraphicFramePr>
          <p:nvPr>
            <p:extLst>
              <p:ext uri="{D42A27DB-BD31-4B8C-83A1-F6EECF244321}">
                <p14:modId xmlns:p14="http://schemas.microsoft.com/office/powerpoint/2010/main" val="3057198099"/>
              </p:ext>
            </p:extLst>
          </p:nvPr>
        </p:nvGraphicFramePr>
        <p:xfrm>
          <a:off x="381000" y="4267200"/>
          <a:ext cx="8389938" cy="962025"/>
        </p:xfrm>
        <a:graphic>
          <a:graphicData uri="http://schemas.openxmlformats.org/presentationml/2006/ole">
            <mc:AlternateContent xmlns:mc="http://schemas.openxmlformats.org/markup-compatibility/2006">
              <mc:Choice xmlns:v="urn:schemas-microsoft-com:vml" Requires="v">
                <p:oleObj spid="_x0000_s55542" name="Worksheet" r:id="rId3" imgW="5067233" imgH="580957" progId="Excel.Sheet.12">
                  <p:embed/>
                </p:oleObj>
              </mc:Choice>
              <mc:Fallback>
                <p:oleObj name="Worksheet" r:id="rId3" imgW="5067233" imgH="580957"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67200"/>
                        <a:ext cx="8389938" cy="962025"/>
                      </a:xfrm>
                      <a:prstGeom prst="rect">
                        <a:avLst/>
                      </a:prstGeom>
                      <a:solidFill>
                        <a:schemeClr val="bg1"/>
                      </a:solidFill>
                      <a:ln w="19050">
                        <a:solidFill>
                          <a:schemeClr val="tx1"/>
                        </a:solidFill>
                        <a:miter lim="800000"/>
                        <a:headEnd/>
                        <a:tailEnd/>
                      </a:ln>
                      <a:effectLst/>
                      <a:extLst/>
                    </p:spPr>
                  </p:pic>
                </p:oleObj>
              </mc:Fallback>
            </mc:AlternateContent>
          </a:graphicData>
        </a:graphic>
      </p:graphicFrame>
      <p:graphicFrame>
        <p:nvGraphicFramePr>
          <p:cNvPr id="67587" name="Object 2"/>
          <p:cNvGraphicFramePr>
            <a:graphicFrameLocks noChangeAspect="1"/>
          </p:cNvGraphicFramePr>
          <p:nvPr/>
        </p:nvGraphicFramePr>
        <p:xfrm>
          <a:off x="381000" y="2286000"/>
          <a:ext cx="8534400" cy="1700213"/>
        </p:xfrm>
        <a:graphic>
          <a:graphicData uri="http://schemas.openxmlformats.org/presentationml/2006/ole">
            <mc:AlternateContent xmlns:mc="http://schemas.openxmlformats.org/markup-compatibility/2006">
              <mc:Choice xmlns:v="urn:schemas-microsoft-com:vml" Requires="v">
                <p:oleObj spid="_x0000_s55543" name="Worksheet" r:id="rId5" imgW="6743633" imgH="1342957" progId="Excel.Sheet.12">
                  <p:embed/>
                </p:oleObj>
              </mc:Choice>
              <mc:Fallback>
                <p:oleObj name="Worksheet" r:id="rId5" imgW="6743633" imgH="1342957"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86000"/>
                        <a:ext cx="8534400" cy="17002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8" name="TextBox 56"/>
          <p:cNvSpPr txBox="1">
            <a:spLocks noChangeArrowheads="1"/>
          </p:cNvSpPr>
          <p:nvPr/>
        </p:nvSpPr>
        <p:spPr bwMode="auto">
          <a:xfrm>
            <a:off x="304800" y="685800"/>
            <a:ext cx="7505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sz="2400" dirty="0"/>
              <a:t> </a:t>
            </a:r>
            <a:r>
              <a:rPr lang="en-US" altLang="en-US" sz="2400" dirty="0" smtClean="0"/>
              <a:t>Using the Other subgroup to clump age, sex and location information results in more manual mapping</a:t>
            </a:r>
            <a:endParaRPr lang="en-US" altLang="en-US" sz="2400" dirty="0"/>
          </a:p>
        </p:txBody>
      </p:sp>
      <p:sp>
        <p:nvSpPr>
          <p:cNvPr id="67589" name="Title 1"/>
          <p:cNvSpPr>
            <a:spLocks noGrp="1"/>
          </p:cNvSpPr>
          <p:nvPr>
            <p:ph type="title"/>
          </p:nvPr>
        </p:nvSpPr>
        <p:spPr>
          <a:xfrm>
            <a:off x="228600" y="198438"/>
            <a:ext cx="8458200" cy="563562"/>
          </a:xfrm>
        </p:spPr>
        <p:txBody>
          <a:bodyPr/>
          <a:lstStyle/>
          <a:p>
            <a:r>
              <a:rPr lang="en-US" altLang="en-US" dirty="0"/>
              <a:t>Overriding defaults in mapping of SUBGROUP</a:t>
            </a:r>
            <a:endParaRPr lang="en-US" altLang="en-US" dirty="0" smtClean="0"/>
          </a:p>
        </p:txBody>
      </p:sp>
      <p:sp>
        <p:nvSpPr>
          <p:cNvPr id="7" name="TextBox 6"/>
          <p:cNvSpPr txBox="1">
            <a:spLocks noChangeArrowheads="1"/>
          </p:cNvSpPr>
          <p:nvPr/>
        </p:nvSpPr>
        <p:spPr bwMode="auto">
          <a:xfrm>
            <a:off x="1108075" y="1600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Indicator</a:t>
            </a:r>
          </a:p>
        </p:txBody>
      </p:sp>
      <p:cxnSp>
        <p:nvCxnSpPr>
          <p:cNvPr id="9" name="Straight Connector 8"/>
          <p:cNvCxnSpPr>
            <a:cxnSpLocks noChangeShapeType="1"/>
            <a:endCxn id="7" idx="2"/>
          </p:cNvCxnSpPr>
          <p:nvPr/>
        </p:nvCxnSpPr>
        <p:spPr bwMode="auto">
          <a:xfrm flipV="1">
            <a:off x="1641475" y="1970088"/>
            <a:ext cx="0" cy="315912"/>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TextBox 14"/>
          <p:cNvSpPr txBox="1">
            <a:spLocks noChangeArrowheads="1"/>
          </p:cNvSpPr>
          <p:nvPr/>
        </p:nvSpPr>
        <p:spPr bwMode="auto">
          <a:xfrm>
            <a:off x="2895600" y="1565275"/>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t>Unit</a:t>
            </a:r>
          </a:p>
        </p:txBody>
      </p:sp>
      <p:sp>
        <p:nvSpPr>
          <p:cNvPr id="18" name="TextBox 17"/>
          <p:cNvSpPr txBox="1">
            <a:spLocks noChangeArrowheads="1"/>
          </p:cNvSpPr>
          <p:nvPr/>
        </p:nvSpPr>
        <p:spPr bwMode="auto">
          <a:xfrm>
            <a:off x="1066800" y="5638800"/>
            <a:ext cx="1676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Subgroup for Location, Age and Sex?</a:t>
            </a:r>
          </a:p>
        </p:txBody>
      </p:sp>
      <p:sp>
        <p:nvSpPr>
          <p:cNvPr id="19" name="Rounded Rectangle 18"/>
          <p:cNvSpPr>
            <a:spLocks noChangeArrowheads="1"/>
          </p:cNvSpPr>
          <p:nvPr/>
        </p:nvSpPr>
        <p:spPr bwMode="auto">
          <a:xfrm>
            <a:off x="1089025" y="1573213"/>
            <a:ext cx="1066800" cy="3810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 name="Rounded Rectangle 19"/>
          <p:cNvSpPr>
            <a:spLocks noChangeArrowheads="1"/>
          </p:cNvSpPr>
          <p:nvPr/>
        </p:nvSpPr>
        <p:spPr bwMode="auto">
          <a:xfrm>
            <a:off x="2970213" y="1573213"/>
            <a:ext cx="762000" cy="3810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4" name="Rounded Rectangle 33"/>
          <p:cNvSpPr>
            <a:spLocks noChangeArrowheads="1"/>
          </p:cNvSpPr>
          <p:nvPr/>
        </p:nvSpPr>
        <p:spPr bwMode="auto">
          <a:xfrm>
            <a:off x="5562600" y="5486400"/>
            <a:ext cx="2819400" cy="1219200"/>
          </a:xfrm>
          <a:prstGeom prst="roundRect">
            <a:avLst>
              <a:gd name="adj" fmla="val 16667"/>
            </a:avLst>
          </a:prstGeom>
          <a:solidFill>
            <a:schemeClr val="bg1"/>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cxnSp>
        <p:nvCxnSpPr>
          <p:cNvPr id="36" name="Shape 35"/>
          <p:cNvCxnSpPr>
            <a:cxnSpLocks noChangeShapeType="1"/>
            <a:stCxn id="32" idx="3"/>
            <a:endCxn id="33" idx="1"/>
          </p:cNvCxnSpPr>
          <p:nvPr/>
        </p:nvCxnSpPr>
        <p:spPr bwMode="auto">
          <a:xfrm flipV="1">
            <a:off x="2819400" y="6086475"/>
            <a:ext cx="2743200" cy="17463"/>
          </a:xfrm>
          <a:prstGeom prst="curvedConnector3">
            <a:avLst>
              <a:gd name="adj1" fmla="val 50000"/>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9" name="Rounded Rectangle 38"/>
          <p:cNvSpPr>
            <a:spLocks noChangeArrowheads="1"/>
          </p:cNvSpPr>
          <p:nvPr/>
        </p:nvSpPr>
        <p:spPr bwMode="auto">
          <a:xfrm>
            <a:off x="6781800" y="4549774"/>
            <a:ext cx="2057400" cy="708025"/>
          </a:xfrm>
          <a:prstGeom prst="roundRect">
            <a:avLst>
              <a:gd name="adj" fmla="val 16667"/>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3" name="TextBox 32"/>
          <p:cNvSpPr txBox="1">
            <a:spLocks noChangeArrowheads="1"/>
          </p:cNvSpPr>
          <p:nvPr/>
        </p:nvSpPr>
        <p:spPr bwMode="auto">
          <a:xfrm>
            <a:off x="5562600" y="548640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Default Values</a:t>
            </a:r>
          </a:p>
          <a:p>
            <a:pPr eaLnBrk="1" hangingPunct="1">
              <a:buFont typeface="Arial" pitchFamily="34" charset="0"/>
              <a:buChar char="•"/>
            </a:pPr>
            <a:r>
              <a:rPr lang="en-US" altLang="en-US"/>
              <a:t> Location = T</a:t>
            </a:r>
          </a:p>
          <a:p>
            <a:pPr eaLnBrk="1" hangingPunct="1">
              <a:buFont typeface="Arial" pitchFamily="34" charset="0"/>
              <a:buChar char="•"/>
            </a:pPr>
            <a:r>
              <a:rPr lang="en-US" altLang="en-US"/>
              <a:t> Age Group = 000_099_Y</a:t>
            </a:r>
          </a:p>
          <a:p>
            <a:pPr eaLnBrk="1" hangingPunct="1">
              <a:buFont typeface="Arial" pitchFamily="34" charset="0"/>
              <a:buChar char="•"/>
            </a:pPr>
            <a:r>
              <a:rPr lang="en-US" altLang="en-US"/>
              <a:t> Sex = T</a:t>
            </a:r>
          </a:p>
        </p:txBody>
      </p:sp>
      <p:sp>
        <p:nvSpPr>
          <p:cNvPr id="30" name="Rounded Rectangle 29"/>
          <p:cNvSpPr>
            <a:spLocks noChangeArrowheads="1"/>
          </p:cNvSpPr>
          <p:nvPr/>
        </p:nvSpPr>
        <p:spPr bwMode="auto">
          <a:xfrm>
            <a:off x="4191000" y="2438400"/>
            <a:ext cx="1676400" cy="16764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74" name="Rounded Rectangle 39"/>
          <p:cNvSpPr>
            <a:spLocks noChangeArrowheads="1"/>
          </p:cNvSpPr>
          <p:nvPr/>
        </p:nvSpPr>
        <p:spPr bwMode="auto">
          <a:xfrm>
            <a:off x="1752600" y="2743200"/>
            <a:ext cx="1143000" cy="3048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4" name="TextBox 43"/>
          <p:cNvSpPr txBox="1">
            <a:spLocks noChangeArrowheads="1"/>
          </p:cNvSpPr>
          <p:nvPr/>
        </p:nvSpPr>
        <p:spPr bwMode="auto">
          <a:xfrm>
            <a:off x="2590800" y="2708275"/>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a:t>
            </a:r>
          </a:p>
        </p:txBody>
      </p:sp>
      <p:cxnSp>
        <p:nvCxnSpPr>
          <p:cNvPr id="31" name="Straight Connector 30"/>
          <p:cNvCxnSpPr>
            <a:cxnSpLocks noChangeShapeType="1"/>
          </p:cNvCxnSpPr>
          <p:nvPr/>
        </p:nvCxnSpPr>
        <p:spPr bwMode="auto">
          <a:xfrm flipV="1">
            <a:off x="3341688" y="1970088"/>
            <a:ext cx="0" cy="315912"/>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5" name="Rounded Rectangle 34"/>
          <p:cNvSpPr>
            <a:spLocks noChangeArrowheads="1"/>
          </p:cNvSpPr>
          <p:nvPr/>
        </p:nvSpPr>
        <p:spPr bwMode="auto">
          <a:xfrm>
            <a:off x="5638800" y="4549775"/>
            <a:ext cx="457200" cy="708025"/>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34312794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971550"/>
            <a:ext cx="8686800" cy="5429250"/>
          </a:xfrm>
          <a:noFill/>
          <a:ln w="12700" cap="flat">
            <a:solidFill>
              <a:schemeClr val="tx1"/>
            </a:solidFill>
            <a:miter lim="800000"/>
            <a:headEnd type="none" w="med" len="med"/>
            <a:tailEnd type="none" w="med" len="med"/>
          </a:ln>
        </p:spPr>
      </p:pic>
      <p:sp>
        <p:nvSpPr>
          <p:cNvPr id="5" name="Title 1"/>
          <p:cNvSpPr txBox="1">
            <a:spLocks/>
          </p:cNvSpPr>
          <p:nvPr/>
        </p:nvSpPr>
        <p:spPr bwMode="auto">
          <a:xfrm>
            <a:off x="533400" y="762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2: </a:t>
            </a:r>
            <a:r>
              <a:rPr lang="en-US" sz="3200" b="1" kern="0" dirty="0">
                <a:solidFill>
                  <a:srgbClr val="32719C"/>
                </a:solidFill>
                <a:latin typeface="+mj-lt"/>
                <a:ea typeface="+mj-ea"/>
                <a:cs typeface="+mj-cs"/>
              </a:rPr>
              <a:t>Amend Indicator</a:t>
            </a:r>
          </a:p>
        </p:txBody>
      </p:sp>
      <p:sp>
        <p:nvSpPr>
          <p:cNvPr id="69636" name="Oval 5"/>
          <p:cNvSpPr>
            <a:spLocks noChangeArrowheads="1"/>
          </p:cNvSpPr>
          <p:nvPr/>
        </p:nvSpPr>
        <p:spPr bwMode="auto">
          <a:xfrm>
            <a:off x="2590800" y="4343400"/>
            <a:ext cx="228600" cy="228600"/>
          </a:xfrm>
          <a:prstGeom prst="ellipse">
            <a:avLst/>
          </a:prstGeom>
          <a:noFill/>
          <a:ln w="190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cxnSp>
        <p:nvCxnSpPr>
          <p:cNvPr id="9" name="Straight Arrow Connector 8"/>
          <p:cNvCxnSpPr>
            <a:cxnSpLocks noChangeShapeType="1"/>
            <a:endCxn id="2" idx="1"/>
          </p:cNvCxnSpPr>
          <p:nvPr/>
        </p:nvCxnSpPr>
        <p:spPr bwMode="auto">
          <a:xfrm flipV="1">
            <a:off x="2782186" y="2020094"/>
            <a:ext cx="1637414" cy="241565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 name="Rounded Rectangle 9"/>
          <p:cNvSpPr>
            <a:spLocks noChangeArrowheads="1"/>
          </p:cNvSpPr>
          <p:nvPr/>
        </p:nvSpPr>
        <p:spPr bwMode="auto">
          <a:xfrm>
            <a:off x="609600" y="4370388"/>
            <a:ext cx="7467600" cy="201612"/>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 name="Down Arrow 10"/>
          <p:cNvSpPr>
            <a:spLocks noChangeArrowheads="1"/>
          </p:cNvSpPr>
          <p:nvPr/>
        </p:nvSpPr>
        <p:spPr bwMode="auto">
          <a:xfrm rot="8336484">
            <a:off x="1150938" y="5932488"/>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9641" name="Rounded Rectangle 11"/>
          <p:cNvSpPr>
            <a:spLocks noChangeArrowheads="1"/>
          </p:cNvSpPr>
          <p:nvPr/>
        </p:nvSpPr>
        <p:spPr bwMode="auto">
          <a:xfrm>
            <a:off x="990600" y="2944813"/>
            <a:ext cx="228600" cy="1524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9642" name="Rounded Rectangle 13"/>
          <p:cNvSpPr>
            <a:spLocks noChangeArrowheads="1"/>
          </p:cNvSpPr>
          <p:nvPr/>
        </p:nvSpPr>
        <p:spPr bwMode="auto">
          <a:xfrm>
            <a:off x="609600" y="5715000"/>
            <a:ext cx="685800" cy="2286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 name="Rounded Rectangle 1"/>
          <p:cNvSpPr/>
          <p:nvPr/>
        </p:nvSpPr>
        <p:spPr bwMode="auto">
          <a:xfrm>
            <a:off x="4419600" y="838200"/>
            <a:ext cx="4572000" cy="2363787"/>
          </a:xfrm>
          <a:prstGeom prst="roundRect">
            <a:avLst/>
          </a:prstGeom>
          <a:solidFill>
            <a:schemeClr val="bg1"/>
          </a:solidFill>
          <a:ln w="19050" cap="flat" cmpd="sng" algn="ctr">
            <a:solidFill>
              <a:schemeClr val="tx1"/>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24400" y="990600"/>
            <a:ext cx="4114800" cy="2308324"/>
          </a:xfrm>
          <a:prstGeom prst="rect">
            <a:avLst/>
          </a:prstGeom>
          <a:noFill/>
        </p:spPr>
        <p:txBody>
          <a:bodyPr wrap="square" rtlCol="0">
            <a:spAutoFit/>
          </a:bodyPr>
          <a:lstStyle/>
          <a:p>
            <a:r>
              <a:rPr lang="en-US" altLang="en-US" dirty="0"/>
              <a:t>When using the check box to tick the mapping, you are “fixing” the mapped DSD values. If the box is unchecked again and the mappings saved, then DSD values revert to those mapped at </a:t>
            </a:r>
            <a:r>
              <a:rPr lang="en-US" altLang="en-US" dirty="0" err="1" smtClean="0"/>
              <a:t>codelist</a:t>
            </a:r>
            <a:r>
              <a:rPr lang="en-US" altLang="en-US" dirty="0" smtClean="0"/>
              <a:t> / </a:t>
            </a:r>
            <a:r>
              <a:rPr lang="en-US" altLang="en-US" dirty="0"/>
              <a:t>default values (i.e. any manual changes are undone.)</a:t>
            </a:r>
          </a:p>
          <a:p>
            <a:endParaRPr lang="en-GB" dirty="0"/>
          </a:p>
        </p:txBody>
      </p:sp>
    </p:spTree>
    <p:extLst>
      <p:ext uri="{BB962C8B-B14F-4D97-AF65-F5344CB8AC3E}">
        <p14:creationId xmlns:p14="http://schemas.microsoft.com/office/powerpoint/2010/main" val="17164375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28600" y="122238"/>
            <a:ext cx="8001000" cy="639762"/>
          </a:xfrm>
        </p:spPr>
        <p:txBody>
          <a:bodyPr/>
          <a:lstStyle/>
          <a:p>
            <a:r>
              <a:rPr lang="en-US" altLang="en-US" dirty="0" smtClean="0"/>
              <a:t>Exercise 2: Mapping time series</a:t>
            </a:r>
          </a:p>
        </p:txBody>
      </p:sp>
      <p:sp>
        <p:nvSpPr>
          <p:cNvPr id="3" name="Content Placeholder 2"/>
          <p:cNvSpPr>
            <a:spLocks noGrp="1"/>
          </p:cNvSpPr>
          <p:nvPr>
            <p:ph idx="1"/>
          </p:nvPr>
        </p:nvSpPr>
        <p:spPr>
          <a:xfrm>
            <a:off x="228600" y="914400"/>
            <a:ext cx="8686800" cy="5791200"/>
          </a:xfrm>
        </p:spPr>
        <p:txBody>
          <a:bodyPr/>
          <a:lstStyle/>
          <a:p>
            <a:pPr>
              <a:defRPr/>
            </a:pPr>
            <a:r>
              <a:rPr lang="en-US" dirty="0" smtClean="0"/>
              <a:t>Use </a:t>
            </a:r>
            <a:r>
              <a:rPr lang="en-US" dirty="0" smtClean="0">
                <a:solidFill>
                  <a:srgbClr val="32719C"/>
                </a:solidFill>
              </a:rPr>
              <a:t>unstats.un.org/</a:t>
            </a:r>
            <a:r>
              <a:rPr lang="en-US" dirty="0" err="1" smtClean="0">
                <a:solidFill>
                  <a:srgbClr val="32719C"/>
                </a:solidFill>
              </a:rPr>
              <a:t>demoginfo</a:t>
            </a:r>
            <a:r>
              <a:rPr lang="en-US" dirty="0" smtClean="0">
                <a:solidFill>
                  <a:srgbClr val="32719C"/>
                </a:solidFill>
              </a:rPr>
              <a:t>[1-6]</a:t>
            </a:r>
          </a:p>
          <a:p>
            <a:pPr>
              <a:defRPr/>
            </a:pPr>
            <a:r>
              <a:rPr lang="en-US" dirty="0" smtClean="0"/>
              <a:t>Username = </a:t>
            </a:r>
            <a:r>
              <a:rPr lang="en-US" dirty="0" smtClean="0">
                <a:solidFill>
                  <a:srgbClr val="32719C"/>
                </a:solidFill>
              </a:rPr>
              <a:t>webmaster@xyz.com</a:t>
            </a:r>
          </a:p>
          <a:p>
            <a:pPr>
              <a:defRPr/>
            </a:pPr>
            <a:r>
              <a:rPr lang="en-US" dirty="0" smtClean="0"/>
              <a:t>Password = 1234</a:t>
            </a:r>
          </a:p>
          <a:p>
            <a:pPr>
              <a:defRPr/>
            </a:pPr>
            <a:endParaRPr lang="en-US" sz="1600" dirty="0" smtClean="0"/>
          </a:p>
          <a:p>
            <a:pPr>
              <a:defRPr/>
            </a:pPr>
            <a:r>
              <a:rPr lang="en-US" dirty="0" smtClean="0"/>
              <a:t>Map the time series for</a:t>
            </a:r>
          </a:p>
          <a:p>
            <a:pPr marL="858837" lvl="1" indent="-514350">
              <a:buFont typeface="+mj-lt"/>
              <a:buAutoNum type="arabicPeriod"/>
              <a:defRPr/>
            </a:pPr>
            <a:r>
              <a:rPr lang="en-US" dirty="0" smtClean="0"/>
              <a:t>“Literacy rate of 15-24 year-olds”</a:t>
            </a:r>
          </a:p>
          <a:p>
            <a:pPr marL="858837" lvl="1" indent="-514350">
              <a:buFont typeface="+mj-lt"/>
              <a:buAutoNum type="arabicPeriod"/>
              <a:defRPr/>
            </a:pPr>
            <a:r>
              <a:rPr lang="en-US" dirty="0" smtClean="0"/>
              <a:t>“Condom use at last high risk sex (Version 2)”</a:t>
            </a:r>
          </a:p>
          <a:p>
            <a:pPr marL="858837" lvl="1" indent="-514350">
              <a:buFont typeface="+mj-lt"/>
              <a:buAutoNum type="arabicPeriod"/>
              <a:defRPr/>
            </a:pPr>
            <a:r>
              <a:rPr lang="en-US" dirty="0" smtClean="0"/>
              <a:t>“Land under forest cover”</a:t>
            </a:r>
          </a:p>
          <a:p>
            <a:pPr lvl="1">
              <a:defRPr/>
            </a:pPr>
            <a:endParaRPr lang="en-US" dirty="0" smtClean="0"/>
          </a:p>
          <a:p>
            <a:pPr lvl="1">
              <a:defRPr/>
            </a:pPr>
            <a:endParaRPr lang="en-US" dirty="0"/>
          </a:p>
        </p:txBody>
      </p:sp>
    </p:spTree>
    <p:extLst>
      <p:ext uri="{BB962C8B-B14F-4D97-AF65-F5344CB8AC3E}">
        <p14:creationId xmlns:p14="http://schemas.microsoft.com/office/powerpoint/2010/main" val="3762937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7" name="Picture 7"/>
          <p:cNvPicPr>
            <a:picLocks noChangeAspect="1" noChangeArrowheads="1"/>
          </p:cNvPicPr>
          <p:nvPr/>
        </p:nvPicPr>
        <p:blipFill>
          <a:blip r:embed="rId2"/>
          <a:srcRect/>
          <a:stretch>
            <a:fillRect/>
          </a:stretch>
        </p:blipFill>
        <p:spPr bwMode="auto">
          <a:xfrm>
            <a:off x="152400" y="1143000"/>
            <a:ext cx="8899525" cy="5562600"/>
          </a:xfrm>
          <a:prstGeom prst="rect">
            <a:avLst/>
          </a:prstGeom>
          <a:noFill/>
          <a:ln w="19050" cap="flat" cmpd="sng">
            <a:solidFill>
              <a:schemeClr val="accent4"/>
            </a:solidFill>
            <a:prstDash val="solid"/>
            <a:miter lim="800000"/>
            <a:headEnd type="none" w="med" len="med"/>
            <a:tailEnd type="none" w="med" len="med"/>
          </a:ln>
        </p:spPr>
      </p:pic>
      <p:sp>
        <p:nvSpPr>
          <p:cNvPr id="4" name="Title 1"/>
          <p:cNvSpPr txBox="1">
            <a:spLocks/>
          </p:cNvSpPr>
          <p:nvPr/>
        </p:nvSpPr>
        <p:spPr bwMode="auto">
          <a:xfrm>
            <a:off x="4572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Step 2: </a:t>
            </a:r>
            <a:r>
              <a:rPr lang="en-US" sz="3200" b="1" kern="0" dirty="0">
                <a:solidFill>
                  <a:srgbClr val="32719C"/>
                </a:solidFill>
                <a:latin typeface="+mj-lt"/>
                <a:ea typeface="+mj-ea"/>
                <a:cs typeface="+mj-cs"/>
              </a:rPr>
              <a:t>Complete</a:t>
            </a:r>
          </a:p>
        </p:txBody>
      </p:sp>
      <p:sp>
        <p:nvSpPr>
          <p:cNvPr id="5" name="Rounded Rectangle 4"/>
          <p:cNvSpPr>
            <a:spLocks noChangeArrowheads="1"/>
          </p:cNvSpPr>
          <p:nvPr/>
        </p:nvSpPr>
        <p:spPr bwMode="auto">
          <a:xfrm>
            <a:off x="628650" y="4572000"/>
            <a:ext cx="7848600" cy="14478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Down Arrow 6"/>
          <p:cNvSpPr>
            <a:spLocks noChangeArrowheads="1"/>
          </p:cNvSpPr>
          <p:nvPr/>
        </p:nvSpPr>
        <p:spPr bwMode="auto">
          <a:xfrm rot="8336484">
            <a:off x="2903446" y="2663805"/>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Rounded Rectangle 7"/>
          <p:cNvSpPr>
            <a:spLocks noChangeArrowheads="1"/>
          </p:cNvSpPr>
          <p:nvPr/>
        </p:nvSpPr>
        <p:spPr bwMode="auto">
          <a:xfrm>
            <a:off x="2514600" y="2376325"/>
            <a:ext cx="609600"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649666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noChangeArrowheads="1"/>
          </p:cNvPicPr>
          <p:nvPr/>
        </p:nvPicPr>
        <p:blipFill>
          <a:blip r:embed="rId2"/>
          <a:srcRect/>
          <a:stretch>
            <a:fillRect/>
          </a:stretch>
        </p:blipFill>
        <p:spPr bwMode="auto">
          <a:xfrm>
            <a:off x="166688" y="990600"/>
            <a:ext cx="8777287" cy="5486400"/>
          </a:xfrm>
          <a:prstGeom prst="rect">
            <a:avLst/>
          </a:prstGeom>
          <a:noFill/>
          <a:ln w="19050" cap="flat" cmpd="sng">
            <a:solidFill>
              <a:schemeClr val="accent4"/>
            </a:solidFill>
            <a:prstDash val="solid"/>
            <a:miter lim="800000"/>
            <a:headEnd type="none" w="med" len="med"/>
            <a:tailEnd type="none" w="med" len="med"/>
          </a:ln>
        </p:spPr>
      </p:pic>
      <p:sp>
        <p:nvSpPr>
          <p:cNvPr id="5" name="Oval 4"/>
          <p:cNvSpPr>
            <a:spLocks noChangeArrowheads="1"/>
          </p:cNvSpPr>
          <p:nvPr/>
        </p:nvSpPr>
        <p:spPr bwMode="auto">
          <a:xfrm>
            <a:off x="735013" y="3346450"/>
            <a:ext cx="152400" cy="152400"/>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650875" y="4891088"/>
            <a:ext cx="1482725" cy="2143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Down Arrow 7"/>
          <p:cNvSpPr>
            <a:spLocks noChangeArrowheads="1"/>
          </p:cNvSpPr>
          <p:nvPr/>
        </p:nvSpPr>
        <p:spPr bwMode="auto">
          <a:xfrm rot="8336484">
            <a:off x="2000401" y="5138900"/>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Title 1"/>
          <p:cNvSpPr txBox="1">
            <a:spLocks/>
          </p:cNvSpPr>
          <p:nvPr/>
        </p:nvSpPr>
        <p:spPr bwMode="auto">
          <a:xfrm>
            <a:off x="457200" y="76200"/>
            <a:ext cx="8686800" cy="792163"/>
          </a:xfrm>
          <a:prstGeom prst="rect">
            <a:avLst/>
          </a:prstGeom>
          <a:noFill/>
          <a:ln w="9525">
            <a:noFill/>
            <a:miter lim="800000"/>
            <a:headEnd/>
            <a:tailEnd/>
          </a:ln>
        </p:spPr>
        <p:txBody>
          <a:bodyPr anchor="b"/>
          <a:lstStyle/>
          <a:p>
            <a:pPr eaLnBrk="0" hangingPunct="0">
              <a:defRPr/>
            </a:pPr>
            <a:r>
              <a:rPr lang="en-US" sz="3200" b="1" kern="0" dirty="0">
                <a:solidFill>
                  <a:srgbClr val="32719C"/>
                </a:solidFill>
                <a:latin typeface="+mj-lt"/>
                <a:ea typeface="+mj-ea"/>
                <a:cs typeface="+mj-cs"/>
              </a:rPr>
              <a:t>Final Step: Register </a:t>
            </a:r>
            <a:r>
              <a:rPr lang="en-US" sz="3200" b="1" kern="0" dirty="0" smtClean="0">
                <a:solidFill>
                  <a:srgbClr val="32719C"/>
                </a:solidFill>
                <a:latin typeface="+mj-lt"/>
                <a:ea typeface="+mj-ea"/>
                <a:cs typeface="+mj-cs"/>
              </a:rPr>
              <a:t>mappings</a:t>
            </a:r>
            <a:endParaRPr lang="en-US" sz="3200" b="1" kern="0" dirty="0">
              <a:solidFill>
                <a:srgbClr val="32719C"/>
              </a:solidFill>
              <a:latin typeface="+mj-lt"/>
              <a:ea typeface="+mj-ea"/>
              <a:cs typeface="+mj-cs"/>
            </a:endParaRPr>
          </a:p>
        </p:txBody>
      </p:sp>
      <p:sp>
        <p:nvSpPr>
          <p:cNvPr id="10" name="Rounded Rectangle 9"/>
          <p:cNvSpPr>
            <a:spLocks noChangeArrowheads="1"/>
          </p:cNvSpPr>
          <p:nvPr/>
        </p:nvSpPr>
        <p:spPr bwMode="auto">
          <a:xfrm>
            <a:off x="2514600" y="2209800"/>
            <a:ext cx="609600"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 name="Rounded Rectangle 11"/>
          <p:cNvSpPr>
            <a:spLocks noChangeArrowheads="1"/>
          </p:cNvSpPr>
          <p:nvPr/>
        </p:nvSpPr>
        <p:spPr bwMode="auto">
          <a:xfrm>
            <a:off x="1333800" y="2895600"/>
            <a:ext cx="1942800"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559781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4" name="Picture 6"/>
          <p:cNvPicPr>
            <a:picLocks noChangeAspect="1" noChangeArrowheads="1"/>
          </p:cNvPicPr>
          <p:nvPr/>
        </p:nvPicPr>
        <p:blipFill>
          <a:blip r:embed="rId2"/>
          <a:srcRect/>
          <a:stretch>
            <a:fillRect/>
          </a:stretch>
        </p:blipFill>
        <p:spPr bwMode="auto">
          <a:xfrm>
            <a:off x="152400" y="1066800"/>
            <a:ext cx="8869363" cy="5543550"/>
          </a:xfrm>
          <a:prstGeom prst="rect">
            <a:avLst/>
          </a:prstGeom>
          <a:noFill/>
          <a:ln w="19050" cap="flat" cmpd="sng">
            <a:solidFill>
              <a:schemeClr val="accent4"/>
            </a:solidFill>
            <a:prstDash val="solid"/>
            <a:miter lim="800000"/>
            <a:headEnd type="none" w="med" len="med"/>
            <a:tailEnd type="none" w="med" len="med"/>
          </a:ln>
        </p:spPr>
      </p:pic>
      <p:sp>
        <p:nvSpPr>
          <p:cNvPr id="4" name="Title 1"/>
          <p:cNvSpPr txBox="1">
            <a:spLocks/>
          </p:cNvSpPr>
          <p:nvPr/>
        </p:nvSpPr>
        <p:spPr bwMode="auto">
          <a:xfrm>
            <a:off x="152400" y="152400"/>
            <a:ext cx="8305800" cy="792163"/>
          </a:xfrm>
          <a:prstGeom prst="rect">
            <a:avLst/>
          </a:prstGeom>
          <a:noFill/>
          <a:ln w="9525">
            <a:noFill/>
            <a:miter lim="800000"/>
            <a:headEnd/>
            <a:tailEnd/>
          </a:ln>
        </p:spPr>
        <p:txBody>
          <a:bodyPr anchor="b"/>
          <a:lstStyle/>
          <a:p>
            <a:pPr eaLnBrk="0" hangingPunct="0">
              <a:defRPr/>
            </a:pPr>
            <a:r>
              <a:rPr lang="en-US" sz="3200" b="1" kern="0" dirty="0">
                <a:solidFill>
                  <a:srgbClr val="32719C"/>
                </a:solidFill>
                <a:latin typeface="+mj-lt"/>
                <a:ea typeface="+mj-ea"/>
                <a:cs typeface="+mj-cs"/>
              </a:rPr>
              <a:t>Final Step: Generate SDMX-ML</a:t>
            </a:r>
          </a:p>
        </p:txBody>
      </p:sp>
      <p:sp>
        <p:nvSpPr>
          <p:cNvPr id="6" name="Down Arrow 5"/>
          <p:cNvSpPr>
            <a:spLocks noChangeArrowheads="1"/>
          </p:cNvSpPr>
          <p:nvPr/>
        </p:nvSpPr>
        <p:spPr bwMode="auto">
          <a:xfrm rot="8336484">
            <a:off x="5303791" y="3596480"/>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4800600" y="3173577"/>
            <a:ext cx="761908" cy="331623"/>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14129635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srcRect/>
          <a:stretch>
            <a:fillRect/>
          </a:stretch>
        </p:blipFill>
        <p:spPr bwMode="auto">
          <a:xfrm>
            <a:off x="152400" y="1143000"/>
            <a:ext cx="8793163" cy="5495925"/>
          </a:xfrm>
          <a:prstGeom prst="rect">
            <a:avLst/>
          </a:prstGeom>
          <a:noFill/>
          <a:ln w="19050" cap="flat" cmpd="sng">
            <a:solidFill>
              <a:schemeClr val="accent4"/>
            </a:solidFill>
            <a:prstDash val="solid"/>
            <a:miter lim="800000"/>
            <a:headEnd type="none" w="med" len="med"/>
            <a:tailEnd type="none" w="med" len="med"/>
          </a:ln>
        </p:spPr>
      </p:pic>
      <p:sp>
        <p:nvSpPr>
          <p:cNvPr id="4" name="Title 1"/>
          <p:cNvSpPr txBox="1">
            <a:spLocks/>
          </p:cNvSpPr>
          <p:nvPr/>
        </p:nvSpPr>
        <p:spPr bwMode="auto">
          <a:xfrm>
            <a:off x="152400" y="152400"/>
            <a:ext cx="8305800" cy="792163"/>
          </a:xfrm>
          <a:prstGeom prst="rect">
            <a:avLst/>
          </a:prstGeom>
          <a:noFill/>
          <a:ln w="9525">
            <a:noFill/>
            <a:miter lim="800000"/>
            <a:headEnd/>
            <a:tailEnd/>
          </a:ln>
        </p:spPr>
        <p:txBody>
          <a:bodyPr anchor="b"/>
          <a:lstStyle/>
          <a:p>
            <a:pPr eaLnBrk="0" hangingPunct="0">
              <a:defRPr/>
            </a:pPr>
            <a:r>
              <a:rPr lang="en-US" sz="3200" b="1" kern="0" dirty="0">
                <a:solidFill>
                  <a:srgbClr val="32719C"/>
                </a:solidFill>
                <a:latin typeface="+mj-lt"/>
                <a:ea typeface="+mj-ea"/>
                <a:cs typeface="+mj-cs"/>
              </a:rPr>
              <a:t>Final Step: Complete</a:t>
            </a:r>
          </a:p>
        </p:txBody>
      </p:sp>
      <p:sp>
        <p:nvSpPr>
          <p:cNvPr id="5" name="Rounded Rectangle 4"/>
          <p:cNvSpPr>
            <a:spLocks noChangeArrowheads="1"/>
          </p:cNvSpPr>
          <p:nvPr/>
        </p:nvSpPr>
        <p:spPr bwMode="auto">
          <a:xfrm>
            <a:off x="685800" y="4876800"/>
            <a:ext cx="7848600" cy="11430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736072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00"/>
            <a:ext cx="7543800" cy="868362"/>
          </a:xfrm>
        </p:spPr>
        <p:txBody>
          <a:bodyPr/>
          <a:lstStyle/>
          <a:p>
            <a:pPr>
              <a:spcBef>
                <a:spcPts val="600"/>
              </a:spcBef>
              <a:spcAft>
                <a:spcPts val="600"/>
              </a:spcAft>
            </a:pPr>
            <a:r>
              <a:rPr lang="en-US" sz="3600" dirty="0" smtClean="0"/>
              <a:t>Complex SDMX Cases</a:t>
            </a:r>
          </a:p>
        </p:txBody>
      </p:sp>
    </p:spTree>
    <p:extLst>
      <p:ext uri="{BB962C8B-B14F-4D97-AF65-F5344CB8AC3E}">
        <p14:creationId xmlns:p14="http://schemas.microsoft.com/office/powerpoint/2010/main" val="168970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28600" y="198438"/>
            <a:ext cx="7848600" cy="1249362"/>
          </a:xfrm>
        </p:spPr>
        <p:txBody>
          <a:bodyPr/>
          <a:lstStyle/>
          <a:p>
            <a:r>
              <a:rPr lang="en-US" altLang="en-US" sz="3200" dirty="0" smtClean="0"/>
              <a:t>Complex mappings under the 1</a:t>
            </a:r>
            <a:r>
              <a:rPr lang="en-US" altLang="en-US" sz="3200" baseline="30000" dirty="0" smtClean="0"/>
              <a:t>st</a:t>
            </a:r>
            <a:r>
              <a:rPr lang="en-US" altLang="en-US" sz="3200" dirty="0" smtClean="0"/>
              <a:t> and 2</a:t>
            </a:r>
            <a:r>
              <a:rPr lang="en-US" altLang="en-US" sz="3200" baseline="30000" dirty="0" smtClean="0"/>
              <a:t>nd</a:t>
            </a:r>
            <a:r>
              <a:rPr lang="en-US" altLang="en-US" sz="3200" dirty="0" smtClean="0"/>
              <a:t> mapping steps</a:t>
            </a:r>
          </a:p>
        </p:txBody>
      </p:sp>
      <p:sp>
        <p:nvSpPr>
          <p:cNvPr id="72707" name="Content Placeholder 2"/>
          <p:cNvSpPr>
            <a:spLocks noGrp="1"/>
          </p:cNvSpPr>
          <p:nvPr>
            <p:ph idx="1"/>
          </p:nvPr>
        </p:nvSpPr>
        <p:spPr>
          <a:xfrm>
            <a:off x="228600" y="1676400"/>
            <a:ext cx="8382000" cy="4876800"/>
          </a:xfrm>
        </p:spPr>
        <p:txBody>
          <a:bodyPr/>
          <a:lstStyle/>
          <a:p>
            <a:pPr eaLnBrk="1" hangingPunct="1"/>
            <a:r>
              <a:rPr lang="en-US" altLang="en-US" sz="2800" dirty="0" smtClean="0"/>
              <a:t>Most commonly mappings need to be overridden for dimensions Sex, Age Group and Location</a:t>
            </a:r>
          </a:p>
          <a:p>
            <a:pPr eaLnBrk="1" hangingPunct="1"/>
            <a:r>
              <a:rPr lang="en-US" altLang="en-US" sz="2800" dirty="0" smtClean="0"/>
              <a:t>But sometimes manual changes are required between DevInfo and DSD indicator and unit, such as when…</a:t>
            </a:r>
          </a:p>
          <a:p>
            <a:pPr lvl="1" eaLnBrk="1" hangingPunct="1"/>
            <a:r>
              <a:rPr lang="en-US" altLang="en-US" sz="2400" dirty="0" smtClean="0"/>
              <a:t>More than one DevInfo code relates to a single DSD code 	</a:t>
            </a:r>
            <a:r>
              <a:rPr lang="en-US" altLang="en-US" sz="2400" dirty="0"/>
              <a:t>	</a:t>
            </a:r>
            <a:r>
              <a:rPr lang="en-US" altLang="en-US" sz="2400" dirty="0" smtClean="0"/>
              <a:t>	     </a:t>
            </a:r>
            <a:r>
              <a:rPr lang="en-US" altLang="en-US" sz="2400" b="1" dirty="0" smtClean="0"/>
              <a:t>OR</a:t>
            </a:r>
          </a:p>
          <a:p>
            <a:pPr lvl="1" eaLnBrk="1" hangingPunct="1"/>
            <a:r>
              <a:rPr lang="en-US" altLang="en-US" sz="2400" dirty="0" smtClean="0"/>
              <a:t>More than one DSD code relates to a single DevInfo code</a:t>
            </a:r>
          </a:p>
          <a:p>
            <a:pPr lvl="1" eaLnBrk="1" hangingPunct="1"/>
            <a:endParaRPr lang="en-US" altLang="en-US" dirty="0" smtClean="0"/>
          </a:p>
          <a:p>
            <a:pPr lvl="1" eaLnBrk="1" hangingPunct="1"/>
            <a:endParaRPr lang="en-US" altLang="en-US" dirty="0" smtClean="0"/>
          </a:p>
          <a:p>
            <a:pPr lvl="1"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72079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6200"/>
            <a:ext cx="7543800" cy="868362"/>
          </a:xfrm>
        </p:spPr>
        <p:txBody>
          <a:bodyPr/>
          <a:lstStyle/>
          <a:p>
            <a:pPr eaLnBrk="1" hangingPunct="1"/>
            <a:r>
              <a:rPr lang="en-US" altLang="en-US" sz="3200" dirty="0" smtClean="0"/>
              <a:t>CountryData DSD</a:t>
            </a:r>
          </a:p>
        </p:txBody>
      </p:sp>
      <p:sp>
        <p:nvSpPr>
          <p:cNvPr id="2" name="Content Placeholder 1"/>
          <p:cNvSpPr>
            <a:spLocks noGrp="1"/>
          </p:cNvSpPr>
          <p:nvPr>
            <p:ph idx="1"/>
          </p:nvPr>
        </p:nvSpPr>
        <p:spPr>
          <a:xfrm>
            <a:off x="457200" y="1371600"/>
            <a:ext cx="8229600" cy="4411662"/>
          </a:xfrm>
        </p:spPr>
        <p:txBody>
          <a:bodyPr/>
          <a:lstStyle/>
          <a:p>
            <a:pPr eaLnBrk="1" hangingPunct="1">
              <a:spcAft>
                <a:spcPts val="600"/>
              </a:spcAft>
            </a:pPr>
            <a:r>
              <a:rPr lang="en-US" altLang="en-US" dirty="0" smtClean="0"/>
              <a:t>Single DSD used for all MDG (and other development indicators) - superset of MDG DSD</a:t>
            </a:r>
          </a:p>
          <a:p>
            <a:r>
              <a:rPr lang="en-US" dirty="0" smtClean="0"/>
              <a:t>Using cross-domain </a:t>
            </a:r>
            <a:r>
              <a:rPr lang="en-US" dirty="0"/>
              <a:t>concepts and </a:t>
            </a:r>
            <a:r>
              <a:rPr lang="en-US" dirty="0" err="1" smtClean="0"/>
              <a:t>codelists</a:t>
            </a:r>
            <a:r>
              <a:rPr lang="en-US" dirty="0" smtClean="0"/>
              <a:t>:</a:t>
            </a:r>
          </a:p>
          <a:p>
            <a:pPr lvl="1"/>
            <a:r>
              <a:rPr lang="en-US" dirty="0" smtClean="0"/>
              <a:t>Frequency (CL_FREQ)</a:t>
            </a:r>
          </a:p>
          <a:p>
            <a:pPr lvl="1"/>
            <a:r>
              <a:rPr lang="en-US" dirty="0" smtClean="0"/>
              <a:t>Sex </a:t>
            </a:r>
            <a:r>
              <a:rPr lang="en-US" dirty="0"/>
              <a:t>(CL_SEX)</a:t>
            </a:r>
          </a:p>
          <a:p>
            <a:pPr lvl="1"/>
            <a:r>
              <a:rPr lang="en-US" dirty="0"/>
              <a:t>Age (CL_AGE) </a:t>
            </a:r>
            <a:r>
              <a:rPr lang="en-US" i="1" dirty="0">
                <a:solidFill>
                  <a:srgbClr val="0070C0"/>
                </a:solidFill>
              </a:rPr>
              <a:t>(modified)</a:t>
            </a:r>
          </a:p>
          <a:p>
            <a:pPr lvl="1"/>
            <a:r>
              <a:rPr lang="en-US" dirty="0"/>
              <a:t>Unit multiplier (CL_UNIT_MULT)</a:t>
            </a:r>
          </a:p>
          <a:p>
            <a:endParaRPr lang="en-GB" dirty="0"/>
          </a:p>
        </p:txBody>
      </p:sp>
    </p:spTree>
    <p:extLst>
      <p:ext uri="{BB962C8B-B14F-4D97-AF65-F5344CB8AC3E}">
        <p14:creationId xmlns:p14="http://schemas.microsoft.com/office/powerpoint/2010/main" val="1994517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4"/>
          <p:cNvGraphicFramePr>
            <a:graphicFrameLocks noChangeAspect="1"/>
          </p:cNvGraphicFramePr>
          <p:nvPr>
            <p:extLst>
              <p:ext uri="{D42A27DB-BD31-4B8C-83A1-F6EECF244321}">
                <p14:modId xmlns:p14="http://schemas.microsoft.com/office/powerpoint/2010/main" val="2361000599"/>
              </p:ext>
            </p:extLst>
          </p:nvPr>
        </p:nvGraphicFramePr>
        <p:xfrm>
          <a:off x="344488" y="1438275"/>
          <a:ext cx="5221287" cy="2362200"/>
        </p:xfrm>
        <a:graphic>
          <a:graphicData uri="http://schemas.openxmlformats.org/presentationml/2006/ole">
            <mc:AlternateContent xmlns:mc="http://schemas.openxmlformats.org/markup-compatibility/2006">
              <mc:Choice xmlns:v="urn:schemas-microsoft-com:vml" Requires="v">
                <p:oleObj spid="_x0000_s56604" name="Worksheet" r:id="rId3" imgW="3809987" imgH="1723999" progId="Excel.Sheet.12">
                  <p:embed/>
                </p:oleObj>
              </mc:Choice>
              <mc:Fallback>
                <p:oleObj name="Worksheet" r:id="rId3" imgW="3809987" imgH="1723999" progId="Excel.Sheet.12">
                  <p:embed/>
                  <p:pic>
                    <p:nvPicPr>
                      <p:cNvPr id="0" name=""/>
                      <p:cNvPicPr>
                        <a:picLocks noChangeAspect="1" noChangeArrowheads="1"/>
                      </p:cNvPicPr>
                      <p:nvPr/>
                    </p:nvPicPr>
                    <p:blipFill>
                      <a:blip r:embed="rId4"/>
                      <a:srcRect/>
                      <a:stretch>
                        <a:fillRect/>
                      </a:stretch>
                    </p:blipFill>
                    <p:spPr bwMode="auto">
                      <a:xfrm>
                        <a:off x="344488" y="1438275"/>
                        <a:ext cx="5221287" cy="2362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1" name="Object 5"/>
          <p:cNvGraphicFramePr>
            <a:graphicFrameLocks noChangeAspect="1"/>
          </p:cNvGraphicFramePr>
          <p:nvPr>
            <p:extLst>
              <p:ext uri="{D42A27DB-BD31-4B8C-83A1-F6EECF244321}">
                <p14:modId xmlns:p14="http://schemas.microsoft.com/office/powerpoint/2010/main" val="1026265075"/>
              </p:ext>
            </p:extLst>
          </p:nvPr>
        </p:nvGraphicFramePr>
        <p:xfrm>
          <a:off x="344488" y="4181475"/>
          <a:ext cx="8570912" cy="1627188"/>
        </p:xfrm>
        <a:graphic>
          <a:graphicData uri="http://schemas.openxmlformats.org/presentationml/2006/ole">
            <mc:AlternateContent xmlns:mc="http://schemas.openxmlformats.org/markup-compatibility/2006">
              <mc:Choice xmlns:v="urn:schemas-microsoft-com:vml" Requires="v">
                <p:oleObj spid="_x0000_s56605" name="Worksheet" r:id="rId5" imgW="5067330" imgH="962043" progId="Excel.Sheet.12">
                  <p:embed/>
                </p:oleObj>
              </mc:Choice>
              <mc:Fallback>
                <p:oleObj name="Worksheet" r:id="rId5" imgW="5067330" imgH="962043" progId="Excel.Sheet.12">
                  <p:embed/>
                  <p:pic>
                    <p:nvPicPr>
                      <p:cNvPr id="0" name=""/>
                      <p:cNvPicPr>
                        <a:picLocks noChangeAspect="1" noChangeArrowheads="1"/>
                      </p:cNvPicPr>
                      <p:nvPr/>
                    </p:nvPicPr>
                    <p:blipFill>
                      <a:blip r:embed="rId6"/>
                      <a:srcRect/>
                      <a:stretch>
                        <a:fillRect/>
                      </a:stretch>
                    </p:blipFill>
                    <p:spPr bwMode="auto">
                      <a:xfrm>
                        <a:off x="344488" y="4181475"/>
                        <a:ext cx="8570912" cy="1627188"/>
                      </a:xfrm>
                      <a:prstGeom prst="rect">
                        <a:avLst/>
                      </a:prstGeom>
                      <a:solidFill>
                        <a:schemeClr val="bg1"/>
                      </a:solidFill>
                      <a:ln w="19050">
                        <a:solidFill>
                          <a:schemeClr val="tx1"/>
                        </a:solidFill>
                        <a:miter lim="800000"/>
                        <a:headEnd/>
                        <a:tailEnd/>
                      </a:ln>
                      <a:effectLst/>
                      <a:extLst/>
                    </p:spPr>
                  </p:pic>
                </p:oleObj>
              </mc:Fallback>
            </mc:AlternateContent>
          </a:graphicData>
        </a:graphic>
      </p:graphicFrame>
      <p:sp>
        <p:nvSpPr>
          <p:cNvPr id="73732" name="Title 1"/>
          <p:cNvSpPr>
            <a:spLocks noGrp="1"/>
          </p:cNvSpPr>
          <p:nvPr>
            <p:ph type="title"/>
          </p:nvPr>
        </p:nvSpPr>
        <p:spPr>
          <a:xfrm>
            <a:off x="228600" y="198438"/>
            <a:ext cx="8153400" cy="1096962"/>
          </a:xfrm>
        </p:spPr>
        <p:txBody>
          <a:bodyPr/>
          <a:lstStyle/>
          <a:p>
            <a:r>
              <a:rPr lang="en-US" altLang="en-US" sz="3000" dirty="0" smtClean="0"/>
              <a:t>Many-to-one mapping for Indicator </a:t>
            </a:r>
            <a:r>
              <a:rPr lang="en-US" altLang="en-US" sz="3000" dirty="0" err="1" smtClean="0"/>
              <a:t>codelist</a:t>
            </a:r>
            <a:r>
              <a:rPr lang="en-US" altLang="en-US" sz="3000" dirty="0" smtClean="0"/>
              <a:t> (Example 1)</a:t>
            </a:r>
          </a:p>
        </p:txBody>
      </p:sp>
      <p:sp>
        <p:nvSpPr>
          <p:cNvPr id="7" name="TextBox 6"/>
          <p:cNvSpPr txBox="1">
            <a:spLocks noChangeArrowheads="1"/>
          </p:cNvSpPr>
          <p:nvPr/>
        </p:nvSpPr>
        <p:spPr bwMode="auto">
          <a:xfrm>
            <a:off x="6288088" y="1996281"/>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Indicator</a:t>
            </a:r>
          </a:p>
        </p:txBody>
      </p:sp>
      <p:cxnSp>
        <p:nvCxnSpPr>
          <p:cNvPr id="9" name="Straight Connector 8"/>
          <p:cNvCxnSpPr>
            <a:cxnSpLocks noChangeShapeType="1"/>
            <a:endCxn id="19" idx="1"/>
          </p:cNvCxnSpPr>
          <p:nvPr/>
        </p:nvCxnSpPr>
        <p:spPr bwMode="auto">
          <a:xfrm>
            <a:off x="3849688" y="2186781"/>
            <a:ext cx="2224679" cy="0"/>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TextBox 14"/>
          <p:cNvSpPr txBox="1">
            <a:spLocks noChangeArrowheads="1"/>
          </p:cNvSpPr>
          <p:nvPr/>
        </p:nvSpPr>
        <p:spPr bwMode="auto">
          <a:xfrm>
            <a:off x="6059488" y="2582465"/>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t>Indicator</a:t>
            </a:r>
          </a:p>
        </p:txBody>
      </p:sp>
      <p:sp>
        <p:nvSpPr>
          <p:cNvPr id="19" name="Rounded Rectangle 18"/>
          <p:cNvSpPr>
            <a:spLocks noChangeArrowheads="1"/>
          </p:cNvSpPr>
          <p:nvPr/>
        </p:nvSpPr>
        <p:spPr bwMode="auto">
          <a:xfrm>
            <a:off x="6074367" y="1996281"/>
            <a:ext cx="1600200" cy="3810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 name="Rounded Rectangle 19"/>
          <p:cNvSpPr>
            <a:spLocks noChangeArrowheads="1"/>
          </p:cNvSpPr>
          <p:nvPr/>
        </p:nvSpPr>
        <p:spPr bwMode="auto">
          <a:xfrm>
            <a:off x="6059488" y="2582465"/>
            <a:ext cx="1600200" cy="33655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cxnSp>
        <p:nvCxnSpPr>
          <p:cNvPr id="24" name="Curved Connector 23"/>
          <p:cNvCxnSpPr>
            <a:cxnSpLocks noChangeShapeType="1"/>
            <a:stCxn id="20" idx="3"/>
          </p:cNvCxnSpPr>
          <p:nvPr/>
        </p:nvCxnSpPr>
        <p:spPr bwMode="auto">
          <a:xfrm flipH="1">
            <a:off x="3276600" y="2750740"/>
            <a:ext cx="4383088" cy="1926035"/>
          </a:xfrm>
          <a:prstGeom prst="curvedConnector3">
            <a:avLst>
              <a:gd name="adj1" fmla="val -5216"/>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Curved Connector 25"/>
          <p:cNvCxnSpPr>
            <a:cxnSpLocks noChangeShapeType="1"/>
            <a:stCxn id="19" idx="3"/>
          </p:cNvCxnSpPr>
          <p:nvPr/>
        </p:nvCxnSpPr>
        <p:spPr bwMode="auto">
          <a:xfrm flipH="1">
            <a:off x="3276600" y="2186781"/>
            <a:ext cx="4397967" cy="2489996"/>
          </a:xfrm>
          <a:prstGeom prst="curvedConnector3">
            <a:avLst>
              <a:gd name="adj1" fmla="val -5198"/>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74" name="Rounded Rectangle 39"/>
          <p:cNvSpPr>
            <a:spLocks noChangeArrowheads="1"/>
          </p:cNvSpPr>
          <p:nvPr/>
        </p:nvSpPr>
        <p:spPr bwMode="auto">
          <a:xfrm>
            <a:off x="6074367" y="3096417"/>
            <a:ext cx="1600200" cy="350837"/>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cxnSp>
        <p:nvCxnSpPr>
          <p:cNvPr id="2077" name="Curved Connector 46"/>
          <p:cNvCxnSpPr>
            <a:cxnSpLocks noChangeShapeType="1"/>
            <a:stCxn id="8213" idx="2"/>
          </p:cNvCxnSpPr>
          <p:nvPr/>
        </p:nvCxnSpPr>
        <p:spPr bwMode="auto">
          <a:xfrm rot="5400000">
            <a:off x="4462462" y="2243138"/>
            <a:ext cx="1247777" cy="3619500"/>
          </a:xfrm>
          <a:prstGeom prst="curvedConnector2">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213" name="TextBox 74"/>
          <p:cNvSpPr txBox="1">
            <a:spLocks noChangeArrowheads="1"/>
          </p:cNvSpPr>
          <p:nvPr/>
        </p:nvSpPr>
        <p:spPr bwMode="auto">
          <a:xfrm>
            <a:off x="6324600" y="3059112"/>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Indicator</a:t>
            </a:r>
          </a:p>
        </p:txBody>
      </p:sp>
      <p:sp>
        <p:nvSpPr>
          <p:cNvPr id="28" name="Rounded Rectangle 27"/>
          <p:cNvSpPr/>
          <p:nvPr/>
        </p:nvSpPr>
        <p:spPr bwMode="auto">
          <a:xfrm>
            <a:off x="304800" y="1996281"/>
            <a:ext cx="3544888" cy="442119"/>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 name="Rounded Rectangle 28"/>
          <p:cNvSpPr/>
          <p:nvPr/>
        </p:nvSpPr>
        <p:spPr bwMode="auto">
          <a:xfrm>
            <a:off x="304800" y="2514600"/>
            <a:ext cx="3544888" cy="513397"/>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8" name="Rounded Rectangle 37"/>
          <p:cNvSpPr/>
          <p:nvPr/>
        </p:nvSpPr>
        <p:spPr bwMode="auto">
          <a:xfrm>
            <a:off x="304800" y="3068003"/>
            <a:ext cx="3544888" cy="513397"/>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39" name="Straight Connector 38"/>
          <p:cNvCxnSpPr>
            <a:cxnSpLocks noChangeShapeType="1"/>
          </p:cNvCxnSpPr>
          <p:nvPr/>
        </p:nvCxnSpPr>
        <p:spPr bwMode="auto">
          <a:xfrm>
            <a:off x="3834809" y="2771298"/>
            <a:ext cx="2224679" cy="0"/>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 name="Straight Connector 39"/>
          <p:cNvCxnSpPr>
            <a:cxnSpLocks noChangeShapeType="1"/>
          </p:cNvCxnSpPr>
          <p:nvPr/>
        </p:nvCxnSpPr>
        <p:spPr bwMode="auto">
          <a:xfrm>
            <a:off x="3834808" y="3293118"/>
            <a:ext cx="2224679" cy="0"/>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Rounded Rectangle 40"/>
          <p:cNvSpPr/>
          <p:nvPr/>
        </p:nvSpPr>
        <p:spPr bwMode="auto">
          <a:xfrm>
            <a:off x="289920" y="4495800"/>
            <a:ext cx="2986680" cy="1295400"/>
          </a:xfrm>
          <a:prstGeom prst="roundRect">
            <a:avLst/>
          </a:prstGeom>
          <a:noFill/>
          <a:ln w="3810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 name="Rounded Rectangle 20"/>
          <p:cNvSpPr/>
          <p:nvPr/>
        </p:nvSpPr>
        <p:spPr bwMode="auto">
          <a:xfrm>
            <a:off x="304800" y="3595466"/>
            <a:ext cx="3544888" cy="256698"/>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 name="Rounded Rectangle 21"/>
          <p:cNvSpPr/>
          <p:nvPr/>
        </p:nvSpPr>
        <p:spPr bwMode="auto">
          <a:xfrm>
            <a:off x="4267200" y="4495800"/>
            <a:ext cx="1493340" cy="1295400"/>
          </a:xfrm>
          <a:prstGeom prst="roundRect">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 name="Rounded Rectangle 22"/>
          <p:cNvSpPr/>
          <p:nvPr/>
        </p:nvSpPr>
        <p:spPr bwMode="auto">
          <a:xfrm>
            <a:off x="8305800" y="4501738"/>
            <a:ext cx="609600" cy="1295400"/>
          </a:xfrm>
          <a:prstGeom prst="roundRect">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3896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ChangeAspect="1"/>
          </p:cNvGraphicFramePr>
          <p:nvPr/>
        </p:nvGraphicFramePr>
        <p:xfrm>
          <a:off x="152400" y="2057400"/>
          <a:ext cx="7453313" cy="2203450"/>
        </p:xfrm>
        <a:graphic>
          <a:graphicData uri="http://schemas.openxmlformats.org/presentationml/2006/ole">
            <mc:AlternateContent xmlns:mc="http://schemas.openxmlformats.org/markup-compatibility/2006">
              <mc:Choice xmlns:v="urn:schemas-microsoft-com:vml" Requires="v">
                <p:oleObj spid="_x0000_s57626" name="Worksheet" r:id="rId3" imgW="5829233" imgH="1723957" progId="Excel.Sheet.12">
                  <p:embed/>
                </p:oleObj>
              </mc:Choice>
              <mc:Fallback>
                <p:oleObj name="Worksheet" r:id="rId3" imgW="5829233" imgH="1723957"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57400"/>
                        <a:ext cx="7453313" cy="22034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5" name="Object 2"/>
          <p:cNvGraphicFramePr>
            <a:graphicFrameLocks noChangeAspect="1"/>
          </p:cNvGraphicFramePr>
          <p:nvPr>
            <p:extLst>
              <p:ext uri="{D42A27DB-BD31-4B8C-83A1-F6EECF244321}">
                <p14:modId xmlns:p14="http://schemas.microsoft.com/office/powerpoint/2010/main" val="278137510"/>
              </p:ext>
            </p:extLst>
          </p:nvPr>
        </p:nvGraphicFramePr>
        <p:xfrm>
          <a:off x="112195" y="4876800"/>
          <a:ext cx="8958263" cy="962025"/>
        </p:xfrm>
        <a:graphic>
          <a:graphicData uri="http://schemas.openxmlformats.org/presentationml/2006/ole">
            <mc:AlternateContent xmlns:mc="http://schemas.openxmlformats.org/markup-compatibility/2006">
              <mc:Choice xmlns:v="urn:schemas-microsoft-com:vml" Requires="v">
                <p:oleObj spid="_x0000_s57627" name="Worksheet" r:id="rId5" imgW="5410335" imgH="580957" progId="Excel.Sheet.12">
                  <p:embed/>
                </p:oleObj>
              </mc:Choice>
              <mc:Fallback>
                <p:oleObj name="Worksheet" r:id="rId5" imgW="5410335" imgH="580957"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195" y="4876800"/>
                        <a:ext cx="8958263" cy="962025"/>
                      </a:xfrm>
                      <a:prstGeom prst="rect">
                        <a:avLst/>
                      </a:prstGeom>
                      <a:solidFill>
                        <a:schemeClr val="bg1"/>
                      </a:solidFill>
                      <a:ln w="19050">
                        <a:solidFill>
                          <a:schemeClr val="tx1"/>
                        </a:solidFill>
                        <a:miter lim="800000"/>
                        <a:headEnd/>
                        <a:tailEnd/>
                      </a:ln>
                      <a:effectLst/>
                      <a:extLst/>
                    </p:spPr>
                  </p:pic>
                </p:oleObj>
              </mc:Fallback>
            </mc:AlternateContent>
          </a:graphicData>
        </a:graphic>
      </p:graphicFrame>
      <p:sp>
        <p:nvSpPr>
          <p:cNvPr id="74756" name="Title 1"/>
          <p:cNvSpPr>
            <a:spLocks noGrp="1"/>
          </p:cNvSpPr>
          <p:nvPr>
            <p:ph type="title"/>
          </p:nvPr>
        </p:nvSpPr>
        <p:spPr>
          <a:xfrm>
            <a:off x="228600" y="198438"/>
            <a:ext cx="8191500" cy="1173162"/>
          </a:xfrm>
        </p:spPr>
        <p:txBody>
          <a:bodyPr/>
          <a:lstStyle/>
          <a:p>
            <a:r>
              <a:rPr lang="en-US" altLang="en-US" sz="3000" dirty="0" smtClean="0"/>
              <a:t>Many-to-one mapping for Indicator </a:t>
            </a:r>
            <a:r>
              <a:rPr lang="en-US" altLang="en-US" sz="3000" dirty="0" err="1" smtClean="0"/>
              <a:t>codelist</a:t>
            </a:r>
            <a:r>
              <a:rPr lang="en-US" altLang="en-US" sz="3000" dirty="0" smtClean="0"/>
              <a:t> (Example 2)</a:t>
            </a:r>
          </a:p>
        </p:txBody>
      </p:sp>
      <p:cxnSp>
        <p:nvCxnSpPr>
          <p:cNvPr id="14" name="Straight Arrow Connector 13"/>
          <p:cNvCxnSpPr>
            <a:cxnSpLocks noChangeShapeType="1"/>
            <a:endCxn id="20" idx="1"/>
          </p:cNvCxnSpPr>
          <p:nvPr/>
        </p:nvCxnSpPr>
        <p:spPr bwMode="auto">
          <a:xfrm>
            <a:off x="4497573" y="3433879"/>
            <a:ext cx="3256221" cy="259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76" name="Straight Arrow Connector 44"/>
          <p:cNvCxnSpPr>
            <a:cxnSpLocks noChangeShapeType="1"/>
            <a:endCxn id="2074" idx="1"/>
          </p:cNvCxnSpPr>
          <p:nvPr/>
        </p:nvCxnSpPr>
        <p:spPr bwMode="auto">
          <a:xfrm>
            <a:off x="4478965" y="3881918"/>
            <a:ext cx="3293435"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Curved Connector 16"/>
          <p:cNvCxnSpPr>
            <a:stCxn id="20" idx="2"/>
          </p:cNvCxnSpPr>
          <p:nvPr/>
        </p:nvCxnSpPr>
        <p:spPr bwMode="auto">
          <a:xfrm rot="5400000">
            <a:off x="6274729" y="3165716"/>
            <a:ext cx="1718553" cy="2573964"/>
          </a:xfrm>
          <a:prstGeom prst="curvedConnector2">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Curved Connector 24"/>
          <p:cNvCxnSpPr>
            <a:stCxn id="2074" idx="2"/>
          </p:cNvCxnSpPr>
          <p:nvPr/>
        </p:nvCxnSpPr>
        <p:spPr bwMode="auto">
          <a:xfrm rot="5400000">
            <a:off x="6522023" y="3363730"/>
            <a:ext cx="1204470" cy="2591685"/>
          </a:xfrm>
          <a:prstGeom prst="curvedConnector2">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ounded Rectangle 35"/>
          <p:cNvSpPr/>
          <p:nvPr/>
        </p:nvSpPr>
        <p:spPr bwMode="auto">
          <a:xfrm>
            <a:off x="136451" y="3279521"/>
            <a:ext cx="4343400" cy="513397"/>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7" name="Rounded Rectangle 36"/>
          <p:cNvSpPr/>
          <p:nvPr/>
        </p:nvSpPr>
        <p:spPr bwMode="auto">
          <a:xfrm>
            <a:off x="136451" y="3775308"/>
            <a:ext cx="4343400" cy="513397"/>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1" name="Rounded Rectangle 40"/>
          <p:cNvSpPr/>
          <p:nvPr/>
        </p:nvSpPr>
        <p:spPr bwMode="auto">
          <a:xfrm>
            <a:off x="136451" y="5181600"/>
            <a:ext cx="5692850" cy="685800"/>
          </a:xfrm>
          <a:prstGeom prst="roundRect">
            <a:avLst/>
          </a:prstGeom>
          <a:noFill/>
          <a:ln w="3810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 name="Rounded Rectangle 15"/>
          <p:cNvSpPr/>
          <p:nvPr/>
        </p:nvSpPr>
        <p:spPr bwMode="auto">
          <a:xfrm>
            <a:off x="132493" y="2754102"/>
            <a:ext cx="4343400" cy="513397"/>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8" name="Straight Arrow Connector 17"/>
          <p:cNvCxnSpPr>
            <a:cxnSpLocks noChangeShapeType="1"/>
          </p:cNvCxnSpPr>
          <p:nvPr/>
        </p:nvCxnSpPr>
        <p:spPr bwMode="auto">
          <a:xfrm>
            <a:off x="4475893" y="3010800"/>
            <a:ext cx="3256221" cy="259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TextBox 18"/>
          <p:cNvSpPr txBox="1">
            <a:spLocks noChangeArrowheads="1"/>
          </p:cNvSpPr>
          <p:nvPr/>
        </p:nvSpPr>
        <p:spPr bwMode="auto">
          <a:xfrm>
            <a:off x="7467600" y="2819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t>Indicator</a:t>
            </a:r>
          </a:p>
        </p:txBody>
      </p:sp>
      <p:sp>
        <p:nvSpPr>
          <p:cNvPr id="21" name="Rounded Rectangle 20"/>
          <p:cNvSpPr>
            <a:spLocks noChangeArrowheads="1"/>
          </p:cNvSpPr>
          <p:nvPr/>
        </p:nvSpPr>
        <p:spPr bwMode="auto">
          <a:xfrm>
            <a:off x="7736073" y="2847393"/>
            <a:ext cx="1334386" cy="313901"/>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cxnSp>
        <p:nvCxnSpPr>
          <p:cNvPr id="22" name="Curved Connector 21"/>
          <p:cNvCxnSpPr>
            <a:stCxn id="21" idx="2"/>
          </p:cNvCxnSpPr>
          <p:nvPr/>
        </p:nvCxnSpPr>
        <p:spPr bwMode="auto">
          <a:xfrm rot="5400000">
            <a:off x="6046956" y="2943642"/>
            <a:ext cx="2138659" cy="2573963"/>
          </a:xfrm>
          <a:prstGeom prst="curvedConnector2">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ounded Rectangle 19"/>
          <p:cNvSpPr>
            <a:spLocks noChangeArrowheads="1"/>
          </p:cNvSpPr>
          <p:nvPr/>
        </p:nvSpPr>
        <p:spPr bwMode="auto">
          <a:xfrm>
            <a:off x="7753794" y="3279521"/>
            <a:ext cx="1334386" cy="313901"/>
          </a:xfrm>
          <a:prstGeom prst="roundRect">
            <a:avLst>
              <a:gd name="adj" fmla="val 16667"/>
            </a:avLst>
          </a:prstGeom>
          <a:solidFill>
            <a:schemeClr val="bg1"/>
          </a:solidFill>
          <a:ln w="19050" algn="ctr">
            <a:solidFill>
              <a:schemeClr val="tx1"/>
            </a:solidFill>
            <a:round/>
            <a:headEnd/>
            <a:tailEnd type="triangle" w="med" len="med"/>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5" name="TextBox 14"/>
          <p:cNvSpPr txBox="1">
            <a:spLocks noChangeArrowheads="1"/>
          </p:cNvSpPr>
          <p:nvPr/>
        </p:nvSpPr>
        <p:spPr bwMode="auto">
          <a:xfrm>
            <a:off x="7752021" y="3248935"/>
            <a:ext cx="1239579" cy="369888"/>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t>Indicator</a:t>
            </a:r>
          </a:p>
        </p:txBody>
      </p:sp>
      <p:sp>
        <p:nvSpPr>
          <p:cNvPr id="2074" name="Rounded Rectangle 39"/>
          <p:cNvSpPr>
            <a:spLocks noChangeArrowheads="1"/>
          </p:cNvSpPr>
          <p:nvPr/>
        </p:nvSpPr>
        <p:spPr bwMode="auto">
          <a:xfrm>
            <a:off x="7772400" y="3706499"/>
            <a:ext cx="1295400" cy="350838"/>
          </a:xfrm>
          <a:prstGeom prst="roundRect">
            <a:avLst>
              <a:gd name="adj" fmla="val 16667"/>
            </a:avLst>
          </a:prstGeom>
          <a:solidFill>
            <a:schemeClr val="bg1"/>
          </a:solidFill>
          <a:ln w="19050" algn="ctr">
            <a:solidFill>
              <a:schemeClr val="tx1"/>
            </a:solidFill>
            <a:round/>
            <a:headEnd/>
            <a:tailEnd type="triangle" w="med" len="med"/>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232" name="TextBox 74"/>
          <p:cNvSpPr txBox="1">
            <a:spLocks noChangeArrowheads="1"/>
          </p:cNvSpPr>
          <p:nvPr/>
        </p:nvSpPr>
        <p:spPr bwMode="auto">
          <a:xfrm>
            <a:off x="7869865" y="3687450"/>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Indicator</a:t>
            </a:r>
          </a:p>
        </p:txBody>
      </p:sp>
    </p:spTree>
    <p:extLst>
      <p:ext uri="{BB962C8B-B14F-4D97-AF65-F5344CB8AC3E}">
        <p14:creationId xmlns:p14="http://schemas.microsoft.com/office/powerpoint/2010/main" val="34513093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3"/>
          <p:cNvGraphicFramePr>
            <a:graphicFrameLocks noChangeAspect="1"/>
          </p:cNvGraphicFramePr>
          <p:nvPr>
            <p:extLst>
              <p:ext uri="{D42A27DB-BD31-4B8C-83A1-F6EECF244321}">
                <p14:modId xmlns:p14="http://schemas.microsoft.com/office/powerpoint/2010/main" val="3359686335"/>
              </p:ext>
            </p:extLst>
          </p:nvPr>
        </p:nvGraphicFramePr>
        <p:xfrm>
          <a:off x="304800" y="4648200"/>
          <a:ext cx="8610600" cy="1311275"/>
        </p:xfrm>
        <a:graphic>
          <a:graphicData uri="http://schemas.openxmlformats.org/presentationml/2006/ole">
            <mc:AlternateContent xmlns:mc="http://schemas.openxmlformats.org/markup-compatibility/2006">
              <mc:Choice xmlns:v="urn:schemas-microsoft-com:vml" Requires="v">
                <p:oleObj spid="_x0000_s58654" name="Worksheet" r:id="rId3" imgW="5067233" imgH="771457" progId="Excel.Sheet.12">
                  <p:embed/>
                </p:oleObj>
              </mc:Choice>
              <mc:Fallback>
                <p:oleObj name="Worksheet" r:id="rId3" imgW="5067233" imgH="771457"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648200"/>
                        <a:ext cx="8610600" cy="1311275"/>
                      </a:xfrm>
                      <a:prstGeom prst="rect">
                        <a:avLst/>
                      </a:prstGeom>
                      <a:solidFill>
                        <a:schemeClr val="bg1"/>
                      </a:solidFill>
                      <a:ln w="19050">
                        <a:solidFill>
                          <a:schemeClr val="tx1"/>
                        </a:solidFill>
                        <a:miter lim="800000"/>
                        <a:headEnd/>
                        <a:tailEnd/>
                      </a:ln>
                      <a:effectLst/>
                      <a:extLst/>
                    </p:spPr>
                  </p:pic>
                </p:oleObj>
              </mc:Fallback>
            </mc:AlternateContent>
          </a:graphicData>
        </a:graphic>
      </p:graphicFrame>
      <p:graphicFrame>
        <p:nvGraphicFramePr>
          <p:cNvPr id="75779" name="Object 2"/>
          <p:cNvGraphicFramePr>
            <a:graphicFrameLocks noChangeAspect="1"/>
          </p:cNvGraphicFramePr>
          <p:nvPr>
            <p:extLst>
              <p:ext uri="{D42A27DB-BD31-4B8C-83A1-F6EECF244321}">
                <p14:modId xmlns:p14="http://schemas.microsoft.com/office/powerpoint/2010/main" val="523679943"/>
              </p:ext>
            </p:extLst>
          </p:nvPr>
        </p:nvGraphicFramePr>
        <p:xfrm>
          <a:off x="304800" y="1676400"/>
          <a:ext cx="8513763" cy="2895600"/>
        </p:xfrm>
        <a:graphic>
          <a:graphicData uri="http://schemas.openxmlformats.org/presentationml/2006/ole">
            <mc:AlternateContent xmlns:mc="http://schemas.openxmlformats.org/markup-compatibility/2006">
              <mc:Choice xmlns:v="urn:schemas-microsoft-com:vml" Requires="v">
                <p:oleObj spid="_x0000_s58655" name="Worksheet" r:id="rId5" imgW="5629304" imgH="1914564" progId="Excel.Sheet.12">
                  <p:embed/>
                </p:oleObj>
              </mc:Choice>
              <mc:Fallback>
                <p:oleObj name="Worksheet" r:id="rId5" imgW="5629304" imgH="1914564" progId="Excel.Sheet.12">
                  <p:embed/>
                  <p:pic>
                    <p:nvPicPr>
                      <p:cNvPr id="0" name=""/>
                      <p:cNvPicPr>
                        <a:picLocks noChangeAspect="1" noChangeArrowheads="1"/>
                      </p:cNvPicPr>
                      <p:nvPr/>
                    </p:nvPicPr>
                    <p:blipFill>
                      <a:blip r:embed="rId6"/>
                      <a:srcRect/>
                      <a:stretch>
                        <a:fillRect/>
                      </a:stretch>
                    </p:blipFill>
                    <p:spPr bwMode="auto">
                      <a:xfrm>
                        <a:off x="304800" y="1676400"/>
                        <a:ext cx="8513763" cy="2895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a:spLocks noChangeArrowheads="1"/>
          </p:cNvSpPr>
          <p:nvPr/>
        </p:nvSpPr>
        <p:spPr bwMode="auto">
          <a:xfrm>
            <a:off x="4572000" y="1066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Indicator</a:t>
            </a:r>
          </a:p>
        </p:txBody>
      </p:sp>
      <p:cxnSp>
        <p:nvCxnSpPr>
          <p:cNvPr id="9" name="Straight Connector 8"/>
          <p:cNvCxnSpPr>
            <a:cxnSpLocks noChangeShapeType="1"/>
            <a:endCxn id="19" idx="2"/>
          </p:cNvCxnSpPr>
          <p:nvPr/>
        </p:nvCxnSpPr>
        <p:spPr bwMode="auto">
          <a:xfrm flipV="1">
            <a:off x="3581400" y="1447800"/>
            <a:ext cx="1485900" cy="1066800"/>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V="1">
            <a:off x="3581400" y="1316832"/>
            <a:ext cx="2819400" cy="2416968"/>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TextBox 14"/>
          <p:cNvSpPr txBox="1">
            <a:spLocks noChangeArrowheads="1"/>
          </p:cNvSpPr>
          <p:nvPr/>
        </p:nvSpPr>
        <p:spPr bwMode="auto">
          <a:xfrm>
            <a:off x="6324600" y="1066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Indicator</a:t>
            </a:r>
          </a:p>
        </p:txBody>
      </p:sp>
      <p:sp>
        <p:nvSpPr>
          <p:cNvPr id="19" name="Rounded Rectangle 18"/>
          <p:cNvSpPr>
            <a:spLocks noChangeArrowheads="1"/>
          </p:cNvSpPr>
          <p:nvPr/>
        </p:nvSpPr>
        <p:spPr bwMode="auto">
          <a:xfrm>
            <a:off x="4267200" y="1066800"/>
            <a:ext cx="1600200" cy="3810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 name="Rounded Rectangle 19"/>
          <p:cNvSpPr>
            <a:spLocks noChangeArrowheads="1"/>
          </p:cNvSpPr>
          <p:nvPr/>
        </p:nvSpPr>
        <p:spPr bwMode="auto">
          <a:xfrm>
            <a:off x="6400800" y="1095375"/>
            <a:ext cx="1600200" cy="3048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cxnSp>
        <p:nvCxnSpPr>
          <p:cNvPr id="24" name="Curved Connector 23"/>
          <p:cNvCxnSpPr>
            <a:cxnSpLocks noChangeShapeType="1"/>
            <a:stCxn id="20" idx="3"/>
          </p:cNvCxnSpPr>
          <p:nvPr/>
        </p:nvCxnSpPr>
        <p:spPr bwMode="auto">
          <a:xfrm flipH="1">
            <a:off x="4191000" y="1445635"/>
            <a:ext cx="3810000" cy="3957205"/>
          </a:xfrm>
          <a:prstGeom prst="curvedConnector3">
            <a:avLst>
              <a:gd name="adj1" fmla="val -6000"/>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Curved Connector 25"/>
          <p:cNvCxnSpPr>
            <a:cxnSpLocks noChangeShapeType="1"/>
            <a:stCxn id="19" idx="3"/>
          </p:cNvCxnSpPr>
          <p:nvPr/>
        </p:nvCxnSpPr>
        <p:spPr bwMode="auto">
          <a:xfrm flipH="1">
            <a:off x="4191000" y="1454728"/>
            <a:ext cx="1676400" cy="3948545"/>
          </a:xfrm>
          <a:prstGeom prst="curvedConnector3">
            <a:avLst>
              <a:gd name="adj1" fmla="val -13636"/>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5792" name="Title 1"/>
          <p:cNvSpPr>
            <a:spLocks noGrp="1"/>
          </p:cNvSpPr>
          <p:nvPr>
            <p:ph type="title"/>
          </p:nvPr>
        </p:nvSpPr>
        <p:spPr>
          <a:xfrm>
            <a:off x="228600" y="198438"/>
            <a:ext cx="8305800" cy="1173162"/>
          </a:xfrm>
        </p:spPr>
        <p:txBody>
          <a:bodyPr/>
          <a:lstStyle/>
          <a:p>
            <a:r>
              <a:rPr lang="en-US" altLang="en-US" sz="3000" dirty="0" smtClean="0"/>
              <a:t>Many-to-one mapping for Indicator </a:t>
            </a:r>
            <a:r>
              <a:rPr lang="en-US" altLang="en-US" sz="3000" dirty="0" err="1" smtClean="0"/>
              <a:t>codelist</a:t>
            </a:r>
            <a:r>
              <a:rPr lang="en-US" altLang="en-US" sz="3000" dirty="0" smtClean="0"/>
              <a:t> (Example 3)</a:t>
            </a:r>
          </a:p>
        </p:txBody>
      </p:sp>
      <p:sp>
        <p:nvSpPr>
          <p:cNvPr id="18" name="Rounded Rectangle 17"/>
          <p:cNvSpPr/>
          <p:nvPr/>
        </p:nvSpPr>
        <p:spPr bwMode="auto">
          <a:xfrm>
            <a:off x="381000" y="2268617"/>
            <a:ext cx="3200400" cy="626983"/>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 name="Rounded Rectangle 21"/>
          <p:cNvSpPr/>
          <p:nvPr/>
        </p:nvSpPr>
        <p:spPr bwMode="auto">
          <a:xfrm>
            <a:off x="381000" y="3420308"/>
            <a:ext cx="3200400" cy="626983"/>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 name="Rounded Rectangle 22"/>
          <p:cNvSpPr/>
          <p:nvPr/>
        </p:nvSpPr>
        <p:spPr bwMode="auto">
          <a:xfrm>
            <a:off x="304800" y="4953000"/>
            <a:ext cx="3886200" cy="990600"/>
          </a:xfrm>
          <a:prstGeom prst="roundRect">
            <a:avLst/>
          </a:prstGeom>
          <a:noFill/>
          <a:ln w="3810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393234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extLst>
              <p:ext uri="{D42A27DB-BD31-4B8C-83A1-F6EECF244321}">
                <p14:modId xmlns:p14="http://schemas.microsoft.com/office/powerpoint/2010/main" val="3856956751"/>
              </p:ext>
            </p:extLst>
          </p:nvPr>
        </p:nvGraphicFramePr>
        <p:xfrm>
          <a:off x="384175" y="4953000"/>
          <a:ext cx="8531225" cy="619125"/>
        </p:xfrm>
        <a:graphic>
          <a:graphicData uri="http://schemas.openxmlformats.org/presentationml/2006/ole">
            <mc:AlternateContent xmlns:mc="http://schemas.openxmlformats.org/markup-compatibility/2006">
              <mc:Choice xmlns:v="urn:schemas-microsoft-com:vml" Requires="v">
                <p:oleObj spid="_x0000_s59678" name="Worksheet" r:id="rId3" imgW="5381743" imgH="390457" progId="Excel.Sheet.12">
                  <p:embed/>
                </p:oleObj>
              </mc:Choice>
              <mc:Fallback>
                <p:oleObj name="Worksheet" r:id="rId3" imgW="5381743" imgH="390457"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 y="4953000"/>
                        <a:ext cx="8531225" cy="619125"/>
                      </a:xfrm>
                      <a:prstGeom prst="rect">
                        <a:avLst/>
                      </a:prstGeom>
                      <a:solidFill>
                        <a:schemeClr val="bg1"/>
                      </a:solidFill>
                      <a:ln w="19050">
                        <a:solidFill>
                          <a:schemeClr val="tx1"/>
                        </a:solidFill>
                        <a:miter lim="800000"/>
                        <a:headEnd/>
                        <a:tailEnd/>
                      </a:ln>
                      <a:effectLst/>
                      <a:extLst/>
                    </p:spPr>
                  </p:pic>
                </p:oleObj>
              </mc:Fallback>
            </mc:AlternateContent>
          </a:graphicData>
        </a:graphic>
      </p:graphicFrame>
      <p:graphicFrame>
        <p:nvGraphicFramePr>
          <p:cNvPr id="76803" name="Object 3"/>
          <p:cNvGraphicFramePr>
            <a:graphicFrameLocks noChangeAspect="1"/>
          </p:cNvGraphicFramePr>
          <p:nvPr>
            <p:extLst>
              <p:ext uri="{D42A27DB-BD31-4B8C-83A1-F6EECF244321}">
                <p14:modId xmlns:p14="http://schemas.microsoft.com/office/powerpoint/2010/main" val="1248349343"/>
              </p:ext>
            </p:extLst>
          </p:nvPr>
        </p:nvGraphicFramePr>
        <p:xfrm>
          <a:off x="384175" y="2057400"/>
          <a:ext cx="7777163" cy="2427287"/>
        </p:xfrm>
        <a:graphic>
          <a:graphicData uri="http://schemas.openxmlformats.org/presentationml/2006/ole">
            <mc:AlternateContent xmlns:mc="http://schemas.openxmlformats.org/markup-compatibility/2006">
              <mc:Choice xmlns:v="urn:schemas-microsoft-com:vml" Requires="v">
                <p:oleObj spid="_x0000_s59679" name="Worksheet" r:id="rId5" imgW="6743633" imgH="2104957" progId="Excel.Sheet.12">
                  <p:embed/>
                </p:oleObj>
              </mc:Choice>
              <mc:Fallback>
                <p:oleObj name="Worksheet" r:id="rId5" imgW="6743633" imgH="2104957"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175" y="2057400"/>
                        <a:ext cx="7777163" cy="242728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Oval 4"/>
          <p:cNvSpPr>
            <a:spLocks noChangeArrowheads="1"/>
          </p:cNvSpPr>
          <p:nvPr/>
        </p:nvSpPr>
        <p:spPr bwMode="auto">
          <a:xfrm>
            <a:off x="3417888" y="2465387"/>
            <a:ext cx="457200" cy="304800"/>
          </a:xfrm>
          <a:prstGeom prst="ellipse">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TextBox 6"/>
          <p:cNvSpPr txBox="1">
            <a:spLocks noChangeArrowheads="1"/>
          </p:cNvSpPr>
          <p:nvPr/>
        </p:nvSpPr>
        <p:spPr bwMode="auto">
          <a:xfrm>
            <a:off x="4727575" y="1295400"/>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Unit</a:t>
            </a:r>
          </a:p>
        </p:txBody>
      </p:sp>
      <p:cxnSp>
        <p:nvCxnSpPr>
          <p:cNvPr id="9" name="Straight Connector 8"/>
          <p:cNvCxnSpPr>
            <a:cxnSpLocks noChangeShapeType="1"/>
            <a:stCxn id="5" idx="6"/>
            <a:endCxn id="19" idx="2"/>
          </p:cNvCxnSpPr>
          <p:nvPr/>
        </p:nvCxnSpPr>
        <p:spPr bwMode="auto">
          <a:xfrm flipV="1">
            <a:off x="3875088" y="1676400"/>
            <a:ext cx="1347787" cy="941387"/>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Oval 11"/>
          <p:cNvSpPr>
            <a:spLocks noChangeArrowheads="1"/>
          </p:cNvSpPr>
          <p:nvPr/>
        </p:nvSpPr>
        <p:spPr bwMode="auto">
          <a:xfrm>
            <a:off x="3382963" y="3733800"/>
            <a:ext cx="547687" cy="407987"/>
          </a:xfrm>
          <a:prstGeom prst="ellipse">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cxnSp>
        <p:nvCxnSpPr>
          <p:cNvPr id="14" name="Straight Arrow Connector 13"/>
          <p:cNvCxnSpPr>
            <a:cxnSpLocks noChangeShapeType="1"/>
            <a:stCxn id="12" idx="6"/>
            <a:endCxn id="20" idx="1"/>
          </p:cNvCxnSpPr>
          <p:nvPr/>
        </p:nvCxnSpPr>
        <p:spPr bwMode="auto">
          <a:xfrm flipV="1">
            <a:off x="3930650" y="1476375"/>
            <a:ext cx="2625725" cy="2462212"/>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TextBox 14"/>
          <p:cNvSpPr txBox="1">
            <a:spLocks noChangeArrowheads="1"/>
          </p:cNvSpPr>
          <p:nvPr/>
        </p:nvSpPr>
        <p:spPr bwMode="auto">
          <a:xfrm>
            <a:off x="6480175" y="1295400"/>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Unit</a:t>
            </a:r>
          </a:p>
        </p:txBody>
      </p:sp>
      <p:sp>
        <p:nvSpPr>
          <p:cNvPr id="19" name="Rounded Rectangle 18"/>
          <p:cNvSpPr>
            <a:spLocks noChangeArrowheads="1"/>
          </p:cNvSpPr>
          <p:nvPr/>
        </p:nvSpPr>
        <p:spPr bwMode="auto">
          <a:xfrm>
            <a:off x="4422775" y="1295400"/>
            <a:ext cx="1600200" cy="3810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 name="Rounded Rectangle 19"/>
          <p:cNvSpPr>
            <a:spLocks noChangeArrowheads="1"/>
          </p:cNvSpPr>
          <p:nvPr/>
        </p:nvSpPr>
        <p:spPr bwMode="auto">
          <a:xfrm>
            <a:off x="6556375" y="1323975"/>
            <a:ext cx="1600200" cy="3048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cxnSp>
        <p:nvCxnSpPr>
          <p:cNvPr id="24" name="Curved Connector 23"/>
          <p:cNvCxnSpPr>
            <a:cxnSpLocks noChangeShapeType="1"/>
            <a:stCxn id="20" idx="3"/>
          </p:cNvCxnSpPr>
          <p:nvPr/>
        </p:nvCxnSpPr>
        <p:spPr bwMode="auto">
          <a:xfrm flipH="1">
            <a:off x="5303387" y="1476375"/>
            <a:ext cx="2853188" cy="3909219"/>
          </a:xfrm>
          <a:prstGeom prst="curvedConnector3">
            <a:avLst>
              <a:gd name="adj1" fmla="val -8012"/>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Curved Connector 25"/>
          <p:cNvCxnSpPr>
            <a:cxnSpLocks noChangeShapeType="1"/>
            <a:stCxn id="19" idx="3"/>
          </p:cNvCxnSpPr>
          <p:nvPr/>
        </p:nvCxnSpPr>
        <p:spPr bwMode="auto">
          <a:xfrm flipH="1">
            <a:off x="5303387" y="1485900"/>
            <a:ext cx="719588" cy="3899694"/>
          </a:xfrm>
          <a:prstGeom prst="curvedConnector3">
            <a:avLst>
              <a:gd name="adj1" fmla="val -31768"/>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6816" name="Title 1"/>
          <p:cNvSpPr>
            <a:spLocks noGrp="1"/>
          </p:cNvSpPr>
          <p:nvPr>
            <p:ph type="title"/>
          </p:nvPr>
        </p:nvSpPr>
        <p:spPr>
          <a:xfrm>
            <a:off x="228600" y="198438"/>
            <a:ext cx="7848600" cy="1173162"/>
          </a:xfrm>
        </p:spPr>
        <p:txBody>
          <a:bodyPr/>
          <a:lstStyle/>
          <a:p>
            <a:r>
              <a:rPr lang="en-US" altLang="en-US" sz="3000" dirty="0" smtClean="0"/>
              <a:t>Many-to-one mapping for Unit </a:t>
            </a:r>
            <a:r>
              <a:rPr lang="en-US" altLang="en-US" sz="3000" dirty="0" err="1" smtClean="0"/>
              <a:t>codelist</a:t>
            </a:r>
            <a:r>
              <a:rPr lang="en-US" altLang="en-US" sz="3000" dirty="0" smtClean="0"/>
              <a:t> (Example 1)</a:t>
            </a:r>
          </a:p>
        </p:txBody>
      </p:sp>
      <p:sp>
        <p:nvSpPr>
          <p:cNvPr id="16" name="Rounded Rectangle 15"/>
          <p:cNvSpPr/>
          <p:nvPr/>
        </p:nvSpPr>
        <p:spPr bwMode="auto">
          <a:xfrm>
            <a:off x="4537075" y="5257800"/>
            <a:ext cx="766312" cy="304800"/>
          </a:xfrm>
          <a:prstGeom prst="roundRect">
            <a:avLst/>
          </a:prstGeom>
          <a:noFill/>
          <a:ln w="3810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059868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urved Connector 25"/>
          <p:cNvCxnSpPr>
            <a:cxnSpLocks noChangeShapeType="1"/>
            <a:stCxn id="19" idx="2"/>
            <a:endCxn id="46" idx="0"/>
          </p:cNvCxnSpPr>
          <p:nvPr/>
        </p:nvCxnSpPr>
        <p:spPr bwMode="auto">
          <a:xfrm rot="5400000">
            <a:off x="6350609" y="2772754"/>
            <a:ext cx="956044" cy="211136"/>
          </a:xfrm>
          <a:prstGeom prst="curvedConnector3">
            <a:avLst>
              <a:gd name="adj1" fmla="val -11168"/>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graphicFrame>
        <p:nvGraphicFramePr>
          <p:cNvPr id="78850" name="Object 3"/>
          <p:cNvGraphicFramePr>
            <a:graphicFrameLocks noChangeAspect="1"/>
          </p:cNvGraphicFramePr>
          <p:nvPr>
            <p:extLst>
              <p:ext uri="{D42A27DB-BD31-4B8C-83A1-F6EECF244321}">
                <p14:modId xmlns:p14="http://schemas.microsoft.com/office/powerpoint/2010/main" val="3118160666"/>
              </p:ext>
            </p:extLst>
          </p:nvPr>
        </p:nvGraphicFramePr>
        <p:xfrm>
          <a:off x="373063" y="4676775"/>
          <a:ext cx="8199437" cy="962025"/>
        </p:xfrm>
        <a:graphic>
          <a:graphicData uri="http://schemas.openxmlformats.org/presentationml/2006/ole">
            <mc:AlternateContent xmlns:mc="http://schemas.openxmlformats.org/markup-compatibility/2006">
              <mc:Choice xmlns:v="urn:schemas-microsoft-com:vml" Requires="v">
                <p:oleObj spid="_x0000_s61730" name="Worksheet" r:id="rId3" imgW="4953135" imgH="580957" progId="Excel.Sheet.12">
                  <p:embed/>
                </p:oleObj>
              </mc:Choice>
              <mc:Fallback>
                <p:oleObj name="Worksheet" r:id="rId3" imgW="4953135" imgH="580957"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4676775"/>
                        <a:ext cx="8199437" cy="962025"/>
                      </a:xfrm>
                      <a:prstGeom prst="rect">
                        <a:avLst/>
                      </a:prstGeom>
                      <a:solidFill>
                        <a:schemeClr val="bg1"/>
                      </a:solidFill>
                      <a:ln w="19050">
                        <a:solidFill>
                          <a:schemeClr val="tx1"/>
                        </a:solidFill>
                        <a:miter lim="800000"/>
                        <a:headEnd/>
                        <a:tailEnd/>
                      </a:ln>
                      <a:effectLst/>
                      <a:extLst/>
                    </p:spPr>
                  </p:pic>
                </p:oleObj>
              </mc:Fallback>
            </mc:AlternateContent>
          </a:graphicData>
        </a:graphic>
      </p:graphicFrame>
      <p:graphicFrame>
        <p:nvGraphicFramePr>
          <p:cNvPr id="78851" name="Object 2"/>
          <p:cNvGraphicFramePr>
            <a:graphicFrameLocks noChangeAspect="1"/>
          </p:cNvGraphicFramePr>
          <p:nvPr>
            <p:extLst>
              <p:ext uri="{D42A27DB-BD31-4B8C-83A1-F6EECF244321}">
                <p14:modId xmlns:p14="http://schemas.microsoft.com/office/powerpoint/2010/main" val="2364197765"/>
              </p:ext>
            </p:extLst>
          </p:nvPr>
        </p:nvGraphicFramePr>
        <p:xfrm>
          <a:off x="363798" y="1630363"/>
          <a:ext cx="4171950" cy="2646362"/>
        </p:xfrm>
        <a:graphic>
          <a:graphicData uri="http://schemas.openxmlformats.org/presentationml/2006/ole">
            <mc:AlternateContent xmlns:mc="http://schemas.openxmlformats.org/markup-compatibility/2006">
              <mc:Choice xmlns:v="urn:schemas-microsoft-com:vml" Requires="v">
                <p:oleObj spid="_x0000_s61731" name="Worksheet" r:id="rId5" imgW="3619367" imgH="2295515" progId="Excel.Sheet.12">
                  <p:embed/>
                </p:oleObj>
              </mc:Choice>
              <mc:Fallback>
                <p:oleObj name="Worksheet" r:id="rId5" imgW="3619367" imgH="2295515" progId="Excel.Sheet.12">
                  <p:embed/>
                  <p:pic>
                    <p:nvPicPr>
                      <p:cNvPr id="0" name=""/>
                      <p:cNvPicPr>
                        <a:picLocks noChangeAspect="1" noChangeArrowheads="1"/>
                      </p:cNvPicPr>
                      <p:nvPr/>
                    </p:nvPicPr>
                    <p:blipFill>
                      <a:blip r:embed="rId6"/>
                      <a:srcRect/>
                      <a:stretch>
                        <a:fillRect/>
                      </a:stretch>
                    </p:blipFill>
                    <p:spPr bwMode="auto">
                      <a:xfrm>
                        <a:off x="363798" y="1630363"/>
                        <a:ext cx="4171950" cy="2646362"/>
                      </a:xfrm>
                      <a:prstGeom prst="rect">
                        <a:avLst/>
                      </a:prstGeom>
                      <a:noFill/>
                      <a:ln w="19050">
                        <a:solidFill>
                          <a:schemeClr val="tx1"/>
                        </a:solidFill>
                        <a:miter lim="800000"/>
                        <a:headEnd/>
                        <a:tailEnd/>
                      </a:ln>
                      <a:effectLst/>
                    </p:spPr>
                  </p:pic>
                </p:oleObj>
              </mc:Fallback>
            </mc:AlternateContent>
          </a:graphicData>
        </a:graphic>
      </p:graphicFrame>
      <p:sp>
        <p:nvSpPr>
          <p:cNvPr id="78853" name="Title 1"/>
          <p:cNvSpPr>
            <a:spLocks noGrp="1"/>
          </p:cNvSpPr>
          <p:nvPr>
            <p:ph type="title"/>
          </p:nvPr>
        </p:nvSpPr>
        <p:spPr>
          <a:xfrm>
            <a:off x="228600" y="228600"/>
            <a:ext cx="7848600" cy="563563"/>
          </a:xfrm>
        </p:spPr>
        <p:txBody>
          <a:bodyPr/>
          <a:lstStyle/>
          <a:p>
            <a:r>
              <a:rPr lang="en-US" altLang="en-US" sz="3000" dirty="0" smtClean="0"/>
              <a:t>One-to-many mapping of Indicator</a:t>
            </a:r>
          </a:p>
        </p:txBody>
      </p:sp>
      <p:sp>
        <p:nvSpPr>
          <p:cNvPr id="7" name="TextBox 6"/>
          <p:cNvSpPr txBox="1">
            <a:spLocks noChangeArrowheads="1"/>
          </p:cNvSpPr>
          <p:nvPr/>
        </p:nvSpPr>
        <p:spPr bwMode="auto">
          <a:xfrm>
            <a:off x="609600" y="10017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Indicator</a:t>
            </a:r>
          </a:p>
        </p:txBody>
      </p:sp>
      <p:cxnSp>
        <p:nvCxnSpPr>
          <p:cNvPr id="9" name="Straight Connector 8"/>
          <p:cNvCxnSpPr>
            <a:cxnSpLocks noChangeShapeType="1"/>
            <a:endCxn id="20" idx="2"/>
          </p:cNvCxnSpPr>
          <p:nvPr/>
        </p:nvCxnSpPr>
        <p:spPr bwMode="auto">
          <a:xfrm flipV="1">
            <a:off x="1157380" y="1355370"/>
            <a:ext cx="0" cy="255766"/>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a:stCxn id="57" idx="3"/>
            <a:endCxn id="19" idx="1"/>
          </p:cNvCxnSpPr>
          <p:nvPr/>
        </p:nvCxnSpPr>
        <p:spPr bwMode="auto">
          <a:xfrm>
            <a:off x="3581400" y="2171700"/>
            <a:ext cx="2590799" cy="381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Rounded Rectangle 18"/>
          <p:cNvSpPr>
            <a:spLocks noChangeArrowheads="1"/>
          </p:cNvSpPr>
          <p:nvPr/>
        </p:nvSpPr>
        <p:spPr bwMode="auto">
          <a:xfrm>
            <a:off x="6172199" y="2019300"/>
            <a:ext cx="1524000" cy="381000"/>
          </a:xfrm>
          <a:prstGeom prst="roundRect">
            <a:avLst>
              <a:gd name="adj" fmla="val 16667"/>
            </a:avLst>
          </a:prstGeom>
          <a:solidFill>
            <a:schemeClr val="bg1"/>
          </a:solidFill>
          <a:ln w="19050" algn="ctr">
            <a:solidFill>
              <a:schemeClr val="tx1"/>
            </a:solidFill>
            <a:round/>
            <a:headEnd/>
            <a:tailEnd type="triangle" w="med" len="med"/>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5" name="TextBox 14"/>
          <p:cNvSpPr txBox="1">
            <a:spLocks noChangeArrowheads="1"/>
          </p:cNvSpPr>
          <p:nvPr/>
        </p:nvSpPr>
        <p:spPr bwMode="auto">
          <a:xfrm>
            <a:off x="6248400" y="2006084"/>
            <a:ext cx="1254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smtClean="0"/>
              <a:t>Subgroup</a:t>
            </a:r>
            <a:endParaRPr lang="en-US" altLang="en-US" dirty="0"/>
          </a:p>
        </p:txBody>
      </p:sp>
      <p:sp>
        <p:nvSpPr>
          <p:cNvPr id="20" name="Rounded Rectangle 19"/>
          <p:cNvSpPr>
            <a:spLocks noChangeArrowheads="1"/>
          </p:cNvSpPr>
          <p:nvPr/>
        </p:nvSpPr>
        <p:spPr bwMode="auto">
          <a:xfrm>
            <a:off x="485074" y="1050570"/>
            <a:ext cx="1344612" cy="3048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1" name="Rounded Rectangle 40"/>
          <p:cNvSpPr>
            <a:spLocks noChangeArrowheads="1"/>
          </p:cNvSpPr>
          <p:nvPr/>
        </p:nvSpPr>
        <p:spPr bwMode="auto">
          <a:xfrm>
            <a:off x="352425" y="5027612"/>
            <a:ext cx="4067175" cy="611188"/>
          </a:xfrm>
          <a:prstGeom prst="roundRect">
            <a:avLst>
              <a:gd name="adj" fmla="val 16667"/>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6" name="Rounded Rectangle 45"/>
          <p:cNvSpPr>
            <a:spLocks noChangeArrowheads="1"/>
          </p:cNvSpPr>
          <p:nvPr/>
        </p:nvSpPr>
        <p:spPr bwMode="auto">
          <a:xfrm>
            <a:off x="5732463" y="3356344"/>
            <a:ext cx="1981200" cy="354013"/>
          </a:xfrm>
          <a:prstGeom prst="roundRect">
            <a:avLst>
              <a:gd name="adj" fmla="val 16667"/>
            </a:avLst>
          </a:prstGeom>
          <a:solidFill>
            <a:schemeClr val="bg1"/>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5" name="TextBox 44"/>
          <p:cNvSpPr txBox="1">
            <a:spLocks noChangeArrowheads="1"/>
          </p:cNvSpPr>
          <p:nvPr/>
        </p:nvSpPr>
        <p:spPr bwMode="auto">
          <a:xfrm>
            <a:off x="5943599" y="3340469"/>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Manual change</a:t>
            </a:r>
          </a:p>
        </p:txBody>
      </p:sp>
      <p:cxnSp>
        <p:nvCxnSpPr>
          <p:cNvPr id="47" name="Shape 35"/>
          <p:cNvCxnSpPr>
            <a:cxnSpLocks noChangeShapeType="1"/>
            <a:stCxn id="20" idx="3"/>
            <a:endCxn id="46" idx="0"/>
          </p:cNvCxnSpPr>
          <p:nvPr/>
        </p:nvCxnSpPr>
        <p:spPr bwMode="auto">
          <a:xfrm>
            <a:off x="1829686" y="1202970"/>
            <a:ext cx="4893377" cy="2153374"/>
          </a:xfrm>
          <a:prstGeom prst="curvedConnector2">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2" name="TextBox 41"/>
          <p:cNvSpPr txBox="1">
            <a:spLocks noChangeArrowheads="1"/>
          </p:cNvSpPr>
          <p:nvPr/>
        </p:nvSpPr>
        <p:spPr bwMode="auto">
          <a:xfrm>
            <a:off x="1524000" y="1001713"/>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a:t>
            </a:r>
          </a:p>
        </p:txBody>
      </p:sp>
      <p:sp>
        <p:nvSpPr>
          <p:cNvPr id="57" name="Rounded Rectangle 56"/>
          <p:cNvSpPr/>
          <p:nvPr/>
        </p:nvSpPr>
        <p:spPr bwMode="auto">
          <a:xfrm>
            <a:off x="1548808" y="2019300"/>
            <a:ext cx="2032592" cy="304800"/>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118598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3"/>
          <p:cNvGraphicFramePr>
            <a:graphicFrameLocks noChangeAspect="1"/>
          </p:cNvGraphicFramePr>
          <p:nvPr>
            <p:extLst>
              <p:ext uri="{D42A27DB-BD31-4B8C-83A1-F6EECF244321}">
                <p14:modId xmlns:p14="http://schemas.microsoft.com/office/powerpoint/2010/main" val="2424382468"/>
              </p:ext>
            </p:extLst>
          </p:nvPr>
        </p:nvGraphicFramePr>
        <p:xfrm>
          <a:off x="388938" y="5029200"/>
          <a:ext cx="8602662" cy="1371600"/>
        </p:xfrm>
        <a:graphic>
          <a:graphicData uri="http://schemas.openxmlformats.org/presentationml/2006/ole">
            <mc:AlternateContent xmlns:mc="http://schemas.openxmlformats.org/markup-compatibility/2006">
              <mc:Choice xmlns:v="urn:schemas-microsoft-com:vml" Requires="v">
                <p:oleObj spid="_x0000_s60702" name="Worksheet" r:id="rId3" imgW="4838767" imgH="771457" progId="Excel.Sheet.12">
                  <p:embed/>
                </p:oleObj>
              </mc:Choice>
              <mc:Fallback>
                <p:oleObj name="Worksheet" r:id="rId3" imgW="4838767" imgH="771457"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5029200"/>
                        <a:ext cx="8602662" cy="1371600"/>
                      </a:xfrm>
                      <a:prstGeom prst="rect">
                        <a:avLst/>
                      </a:prstGeom>
                      <a:solidFill>
                        <a:schemeClr val="bg1"/>
                      </a:solidFill>
                      <a:ln w="19050">
                        <a:solidFill>
                          <a:schemeClr val="tx1"/>
                        </a:solidFill>
                        <a:miter lim="800000"/>
                        <a:headEnd/>
                        <a:tailEnd/>
                      </a:ln>
                      <a:effectLst/>
                      <a:extLst/>
                    </p:spPr>
                  </p:pic>
                </p:oleObj>
              </mc:Fallback>
            </mc:AlternateContent>
          </a:graphicData>
        </a:graphic>
      </p:graphicFrame>
      <p:graphicFrame>
        <p:nvGraphicFramePr>
          <p:cNvPr id="77827" name="Object 2"/>
          <p:cNvGraphicFramePr>
            <a:graphicFrameLocks noChangeAspect="1"/>
          </p:cNvGraphicFramePr>
          <p:nvPr/>
        </p:nvGraphicFramePr>
        <p:xfrm>
          <a:off x="381000" y="1828800"/>
          <a:ext cx="8459788" cy="2214563"/>
        </p:xfrm>
        <a:graphic>
          <a:graphicData uri="http://schemas.openxmlformats.org/presentationml/2006/ole">
            <mc:AlternateContent xmlns:mc="http://schemas.openxmlformats.org/markup-compatibility/2006">
              <mc:Choice xmlns:v="urn:schemas-microsoft-com:vml" Requires="v">
                <p:oleObj spid="_x0000_s60703" name="Worksheet" r:id="rId5" imgW="5857824" imgH="1533457" progId="Excel.Sheet.12">
                  <p:embed/>
                </p:oleObj>
              </mc:Choice>
              <mc:Fallback>
                <p:oleObj name="Worksheet" r:id="rId5" imgW="5857824" imgH="1533457"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828800"/>
                        <a:ext cx="8459788" cy="22145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28" name="Title 1"/>
          <p:cNvSpPr>
            <a:spLocks noGrp="1"/>
          </p:cNvSpPr>
          <p:nvPr>
            <p:ph type="title"/>
          </p:nvPr>
        </p:nvSpPr>
        <p:spPr>
          <a:xfrm>
            <a:off x="228600" y="198438"/>
            <a:ext cx="7848600" cy="563562"/>
          </a:xfrm>
        </p:spPr>
        <p:txBody>
          <a:bodyPr/>
          <a:lstStyle/>
          <a:p>
            <a:r>
              <a:rPr lang="en-US" altLang="en-US" sz="3000" dirty="0" smtClean="0"/>
              <a:t>One-to-many mapping of Indicator</a:t>
            </a:r>
          </a:p>
        </p:txBody>
      </p:sp>
      <p:sp>
        <p:nvSpPr>
          <p:cNvPr id="7" name="TextBox 6"/>
          <p:cNvSpPr txBox="1">
            <a:spLocks noChangeArrowheads="1"/>
          </p:cNvSpPr>
          <p:nvPr/>
        </p:nvSpPr>
        <p:spPr bwMode="auto">
          <a:xfrm>
            <a:off x="1295400" y="1066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Indicator</a:t>
            </a:r>
          </a:p>
        </p:txBody>
      </p:sp>
      <p:cxnSp>
        <p:nvCxnSpPr>
          <p:cNvPr id="9" name="Straight Connector 8"/>
          <p:cNvCxnSpPr>
            <a:cxnSpLocks noChangeShapeType="1"/>
            <a:endCxn id="7" idx="2"/>
          </p:cNvCxnSpPr>
          <p:nvPr/>
        </p:nvCxnSpPr>
        <p:spPr bwMode="auto">
          <a:xfrm flipV="1">
            <a:off x="1825625" y="1436688"/>
            <a:ext cx="3175" cy="392112"/>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a:endCxn id="15" idx="2"/>
          </p:cNvCxnSpPr>
          <p:nvPr/>
        </p:nvCxnSpPr>
        <p:spPr bwMode="auto">
          <a:xfrm flipH="1" flipV="1">
            <a:off x="3730625" y="1447800"/>
            <a:ext cx="3175" cy="3810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TextBox 14"/>
          <p:cNvSpPr txBox="1">
            <a:spLocks noChangeArrowheads="1"/>
          </p:cNvSpPr>
          <p:nvPr/>
        </p:nvSpPr>
        <p:spPr bwMode="auto">
          <a:xfrm>
            <a:off x="3311525" y="10779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Unit</a:t>
            </a:r>
          </a:p>
        </p:txBody>
      </p:sp>
      <p:sp>
        <p:nvSpPr>
          <p:cNvPr id="19" name="Rounded Rectangle 18"/>
          <p:cNvSpPr>
            <a:spLocks noChangeArrowheads="1"/>
          </p:cNvSpPr>
          <p:nvPr/>
        </p:nvSpPr>
        <p:spPr bwMode="auto">
          <a:xfrm>
            <a:off x="3200400" y="1066800"/>
            <a:ext cx="1066800" cy="3810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 name="Rounded Rectangle 19"/>
          <p:cNvSpPr>
            <a:spLocks noChangeArrowheads="1"/>
          </p:cNvSpPr>
          <p:nvPr/>
        </p:nvSpPr>
        <p:spPr bwMode="auto">
          <a:xfrm>
            <a:off x="1205024" y="1077913"/>
            <a:ext cx="1344612" cy="358218"/>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1" name="Rounded Rectangle 40"/>
          <p:cNvSpPr>
            <a:spLocks noChangeArrowheads="1"/>
          </p:cNvSpPr>
          <p:nvPr/>
        </p:nvSpPr>
        <p:spPr bwMode="auto">
          <a:xfrm>
            <a:off x="352425" y="5410200"/>
            <a:ext cx="4143375" cy="609600"/>
          </a:xfrm>
          <a:prstGeom prst="roundRect">
            <a:avLst>
              <a:gd name="adj" fmla="val 16667"/>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6" name="Rounded Rectangle 45"/>
          <p:cNvSpPr>
            <a:spLocks noChangeArrowheads="1"/>
          </p:cNvSpPr>
          <p:nvPr/>
        </p:nvSpPr>
        <p:spPr bwMode="auto">
          <a:xfrm>
            <a:off x="2590800" y="4267200"/>
            <a:ext cx="1981200" cy="354013"/>
          </a:xfrm>
          <a:prstGeom prst="roundRect">
            <a:avLst>
              <a:gd name="adj" fmla="val 16667"/>
            </a:avLst>
          </a:prstGeom>
          <a:solidFill>
            <a:schemeClr val="bg1"/>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5" name="TextBox 44"/>
          <p:cNvSpPr txBox="1">
            <a:spLocks noChangeArrowheads="1"/>
          </p:cNvSpPr>
          <p:nvPr/>
        </p:nvSpPr>
        <p:spPr bwMode="auto">
          <a:xfrm>
            <a:off x="2743200" y="42672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Manual change</a:t>
            </a:r>
          </a:p>
        </p:txBody>
      </p:sp>
      <p:cxnSp>
        <p:nvCxnSpPr>
          <p:cNvPr id="47" name="Shape 35"/>
          <p:cNvCxnSpPr>
            <a:cxnSpLocks noChangeShapeType="1"/>
            <a:stCxn id="20" idx="3"/>
            <a:endCxn id="45" idx="0"/>
          </p:cNvCxnSpPr>
          <p:nvPr/>
        </p:nvCxnSpPr>
        <p:spPr bwMode="auto">
          <a:xfrm>
            <a:off x="2549636" y="1257022"/>
            <a:ext cx="1069864" cy="3010178"/>
          </a:xfrm>
          <a:prstGeom prst="curvedConnector2">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1" name="TextBox 50"/>
          <p:cNvSpPr txBox="1">
            <a:spLocks noChangeArrowheads="1"/>
          </p:cNvSpPr>
          <p:nvPr/>
        </p:nvSpPr>
        <p:spPr bwMode="auto">
          <a:xfrm>
            <a:off x="2209800" y="1066799"/>
            <a:ext cx="277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a:t>
            </a:r>
          </a:p>
        </p:txBody>
      </p:sp>
      <p:sp>
        <p:nvSpPr>
          <p:cNvPr id="22" name="Rounded Rectangle 21"/>
          <p:cNvSpPr>
            <a:spLocks noChangeArrowheads="1"/>
          </p:cNvSpPr>
          <p:nvPr/>
        </p:nvSpPr>
        <p:spPr bwMode="auto">
          <a:xfrm>
            <a:off x="5714999" y="4267200"/>
            <a:ext cx="1524000" cy="381000"/>
          </a:xfrm>
          <a:prstGeom prst="roundRect">
            <a:avLst>
              <a:gd name="adj" fmla="val 16667"/>
            </a:avLst>
          </a:prstGeom>
          <a:solidFill>
            <a:schemeClr val="bg1"/>
          </a:solidFill>
          <a:ln w="19050" algn="ctr">
            <a:solidFill>
              <a:schemeClr val="tx1"/>
            </a:solidFill>
            <a:round/>
            <a:headEnd/>
            <a:tailEnd type="triangle" w="med" len="med"/>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3" name="TextBox 22"/>
          <p:cNvSpPr txBox="1">
            <a:spLocks noChangeArrowheads="1"/>
          </p:cNvSpPr>
          <p:nvPr/>
        </p:nvSpPr>
        <p:spPr bwMode="auto">
          <a:xfrm>
            <a:off x="5849936" y="4267200"/>
            <a:ext cx="1254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smtClean="0"/>
              <a:t>Subgroup</a:t>
            </a:r>
            <a:endParaRPr lang="en-US" altLang="en-US" dirty="0"/>
          </a:p>
        </p:txBody>
      </p:sp>
      <p:sp>
        <p:nvSpPr>
          <p:cNvPr id="27" name="Rounded Rectangle 26"/>
          <p:cNvSpPr/>
          <p:nvPr/>
        </p:nvSpPr>
        <p:spPr bwMode="auto">
          <a:xfrm>
            <a:off x="1471317" y="2362200"/>
            <a:ext cx="2678408" cy="304800"/>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28" name="Shape 35"/>
          <p:cNvCxnSpPr>
            <a:cxnSpLocks noChangeShapeType="1"/>
            <a:stCxn id="27" idx="3"/>
            <a:endCxn id="23" idx="0"/>
          </p:cNvCxnSpPr>
          <p:nvPr/>
        </p:nvCxnSpPr>
        <p:spPr bwMode="auto">
          <a:xfrm>
            <a:off x="4149725" y="2514600"/>
            <a:ext cx="2327274" cy="1752600"/>
          </a:xfrm>
          <a:prstGeom prst="curvedConnector2">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a:stCxn id="22" idx="1"/>
            <a:endCxn id="46" idx="3"/>
          </p:cNvCxnSpPr>
          <p:nvPr/>
        </p:nvCxnSpPr>
        <p:spPr bwMode="auto">
          <a:xfrm flipH="1" flipV="1">
            <a:off x="4572000" y="4444207"/>
            <a:ext cx="1142999" cy="13493"/>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632815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4"/>
          <p:cNvGraphicFramePr>
            <a:graphicFrameLocks noChangeAspect="1"/>
          </p:cNvGraphicFramePr>
          <p:nvPr>
            <p:extLst>
              <p:ext uri="{D42A27DB-BD31-4B8C-83A1-F6EECF244321}">
                <p14:modId xmlns:p14="http://schemas.microsoft.com/office/powerpoint/2010/main" val="3061033336"/>
              </p:ext>
            </p:extLst>
          </p:nvPr>
        </p:nvGraphicFramePr>
        <p:xfrm>
          <a:off x="307975" y="4652962"/>
          <a:ext cx="8531225" cy="619125"/>
        </p:xfrm>
        <a:graphic>
          <a:graphicData uri="http://schemas.openxmlformats.org/presentationml/2006/ole">
            <mc:AlternateContent xmlns:mc="http://schemas.openxmlformats.org/markup-compatibility/2006">
              <mc:Choice xmlns:v="urn:schemas-microsoft-com:vml" Requires="v">
                <p:oleObj spid="_x0000_s62755" name="Worksheet" r:id="rId3" imgW="5381743" imgH="390457" progId="Excel.Sheet.12">
                  <p:embed/>
                </p:oleObj>
              </mc:Choice>
              <mc:Fallback>
                <p:oleObj name="Worksheet" r:id="rId3" imgW="5381743" imgH="390457"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4652962"/>
                        <a:ext cx="8531225" cy="619125"/>
                      </a:xfrm>
                      <a:prstGeom prst="rect">
                        <a:avLst/>
                      </a:prstGeom>
                      <a:solidFill>
                        <a:schemeClr val="bg1"/>
                      </a:solidFill>
                      <a:ln w="19050">
                        <a:solidFill>
                          <a:schemeClr val="tx1"/>
                        </a:solidFill>
                        <a:miter lim="800000"/>
                        <a:headEnd/>
                        <a:tailEnd/>
                      </a:ln>
                      <a:effectLst/>
                      <a:extLst/>
                    </p:spPr>
                  </p:pic>
                </p:oleObj>
              </mc:Fallback>
            </mc:AlternateContent>
          </a:graphicData>
        </a:graphic>
      </p:graphicFrame>
      <p:graphicFrame>
        <p:nvGraphicFramePr>
          <p:cNvPr id="79875" name="Object 5"/>
          <p:cNvGraphicFramePr>
            <a:graphicFrameLocks noChangeAspect="1"/>
          </p:cNvGraphicFramePr>
          <p:nvPr>
            <p:extLst>
              <p:ext uri="{D42A27DB-BD31-4B8C-83A1-F6EECF244321}">
                <p14:modId xmlns:p14="http://schemas.microsoft.com/office/powerpoint/2010/main" val="2992569078"/>
              </p:ext>
            </p:extLst>
          </p:nvPr>
        </p:nvGraphicFramePr>
        <p:xfrm>
          <a:off x="304800" y="1752600"/>
          <a:ext cx="6141720" cy="2362200"/>
        </p:xfrm>
        <a:graphic>
          <a:graphicData uri="http://schemas.openxmlformats.org/presentationml/2006/ole">
            <mc:AlternateContent xmlns:mc="http://schemas.openxmlformats.org/markup-compatibility/2006">
              <mc:Choice xmlns:v="urn:schemas-microsoft-com:vml" Requires="v">
                <p:oleObj spid="_x0000_s62756" name="Worksheet" r:id="rId5" imgW="3590976" imgH="1342957" progId="Excel.Sheet.12">
                  <p:embed/>
                </p:oleObj>
              </mc:Choice>
              <mc:Fallback>
                <p:oleObj name="Worksheet" r:id="rId5" imgW="3590976" imgH="1342957"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752600"/>
                        <a:ext cx="6141720" cy="2362200"/>
                      </a:xfrm>
                      <a:prstGeom prst="rect">
                        <a:avLst/>
                      </a:prstGeom>
                      <a:noFill/>
                      <a:ln w="19050">
                        <a:solidFill>
                          <a:schemeClr val="tx1"/>
                        </a:solidFill>
                        <a:miter lim="800000"/>
                        <a:headEnd/>
                        <a:tailEnd/>
                      </a:ln>
                      <a:effectLst/>
                      <a:extLst/>
                    </p:spPr>
                  </p:pic>
                </p:oleObj>
              </mc:Fallback>
            </mc:AlternateContent>
          </a:graphicData>
        </a:graphic>
      </p:graphicFrame>
      <p:sp>
        <p:nvSpPr>
          <p:cNvPr id="79876" name="Title 1"/>
          <p:cNvSpPr>
            <a:spLocks noGrp="1"/>
          </p:cNvSpPr>
          <p:nvPr>
            <p:ph type="title"/>
          </p:nvPr>
        </p:nvSpPr>
        <p:spPr>
          <a:xfrm>
            <a:off x="304800" y="350838"/>
            <a:ext cx="7848600" cy="563562"/>
          </a:xfrm>
        </p:spPr>
        <p:txBody>
          <a:bodyPr/>
          <a:lstStyle/>
          <a:p>
            <a:r>
              <a:rPr lang="en-US" altLang="en-US" sz="3200" dirty="0" smtClean="0"/>
              <a:t>“Manual” mapping of UNIT</a:t>
            </a:r>
          </a:p>
        </p:txBody>
      </p:sp>
      <p:sp>
        <p:nvSpPr>
          <p:cNvPr id="7" name="TextBox 6"/>
          <p:cNvSpPr txBox="1">
            <a:spLocks noChangeArrowheads="1"/>
          </p:cNvSpPr>
          <p:nvPr/>
        </p:nvSpPr>
        <p:spPr bwMode="auto">
          <a:xfrm>
            <a:off x="2133600" y="10779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Indicator</a:t>
            </a:r>
          </a:p>
        </p:txBody>
      </p:sp>
      <p:cxnSp>
        <p:nvCxnSpPr>
          <p:cNvPr id="9" name="Straight Connector 8"/>
          <p:cNvCxnSpPr>
            <a:cxnSpLocks noChangeShapeType="1"/>
            <a:endCxn id="19" idx="2"/>
          </p:cNvCxnSpPr>
          <p:nvPr/>
        </p:nvCxnSpPr>
        <p:spPr bwMode="auto">
          <a:xfrm flipV="1">
            <a:off x="2667000" y="1447800"/>
            <a:ext cx="0" cy="339725"/>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V="1">
            <a:off x="5867400" y="1447800"/>
            <a:ext cx="0" cy="339726"/>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TextBox 14"/>
          <p:cNvSpPr txBox="1">
            <a:spLocks noChangeArrowheads="1"/>
          </p:cNvSpPr>
          <p:nvPr/>
        </p:nvSpPr>
        <p:spPr bwMode="auto">
          <a:xfrm>
            <a:off x="5413375" y="1084632"/>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t>Unit</a:t>
            </a:r>
          </a:p>
        </p:txBody>
      </p:sp>
      <p:sp>
        <p:nvSpPr>
          <p:cNvPr id="19" name="Rounded Rectangle 18"/>
          <p:cNvSpPr>
            <a:spLocks noChangeArrowheads="1"/>
          </p:cNvSpPr>
          <p:nvPr/>
        </p:nvSpPr>
        <p:spPr bwMode="auto">
          <a:xfrm>
            <a:off x="2133600" y="1066800"/>
            <a:ext cx="1066800" cy="381000"/>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 name="Rounded Rectangle 19"/>
          <p:cNvSpPr>
            <a:spLocks noChangeArrowheads="1"/>
          </p:cNvSpPr>
          <p:nvPr/>
        </p:nvSpPr>
        <p:spPr bwMode="auto">
          <a:xfrm>
            <a:off x="5451475" y="1081088"/>
            <a:ext cx="762000" cy="366712"/>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1" name="Rounded Rectangle 40"/>
          <p:cNvSpPr>
            <a:spLocks noChangeArrowheads="1"/>
          </p:cNvSpPr>
          <p:nvPr/>
        </p:nvSpPr>
        <p:spPr bwMode="auto">
          <a:xfrm>
            <a:off x="4481513" y="4572000"/>
            <a:ext cx="866775" cy="762000"/>
          </a:xfrm>
          <a:prstGeom prst="roundRect">
            <a:avLst>
              <a:gd name="adj" fmla="val 16667"/>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6" name="Rounded Rectangle 45"/>
          <p:cNvSpPr>
            <a:spLocks noChangeArrowheads="1"/>
          </p:cNvSpPr>
          <p:nvPr/>
        </p:nvSpPr>
        <p:spPr bwMode="auto">
          <a:xfrm>
            <a:off x="6705600" y="1905000"/>
            <a:ext cx="1981200" cy="685800"/>
          </a:xfrm>
          <a:prstGeom prst="roundRect">
            <a:avLst>
              <a:gd name="adj" fmla="val 16667"/>
            </a:avLst>
          </a:prstGeom>
          <a:solidFill>
            <a:schemeClr val="bg1"/>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5" name="TextBox 44"/>
          <p:cNvSpPr txBox="1">
            <a:spLocks noChangeArrowheads="1"/>
          </p:cNvSpPr>
          <p:nvPr/>
        </p:nvSpPr>
        <p:spPr bwMode="auto">
          <a:xfrm>
            <a:off x="6705600" y="1948527"/>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Manual change</a:t>
            </a:r>
          </a:p>
          <a:p>
            <a:pPr eaLnBrk="1" hangingPunct="1">
              <a:buFont typeface="Arial" pitchFamily="34" charset="0"/>
              <a:buChar char="•"/>
            </a:pPr>
            <a:r>
              <a:rPr lang="en-US" altLang="en-US" dirty="0"/>
              <a:t> Unit = “Ratio”</a:t>
            </a:r>
          </a:p>
        </p:txBody>
      </p:sp>
      <p:cxnSp>
        <p:nvCxnSpPr>
          <p:cNvPr id="47" name="Shape 35"/>
          <p:cNvCxnSpPr>
            <a:cxnSpLocks noChangeShapeType="1"/>
            <a:stCxn id="20" idx="3"/>
            <a:endCxn id="46" idx="0"/>
          </p:cNvCxnSpPr>
          <p:nvPr/>
        </p:nvCxnSpPr>
        <p:spPr bwMode="auto">
          <a:xfrm>
            <a:off x="6213475" y="1264444"/>
            <a:ext cx="1482725" cy="640556"/>
          </a:xfrm>
          <a:prstGeom prst="curvedConnector2">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 name="Rounded Rectangle 26"/>
          <p:cNvSpPr/>
          <p:nvPr/>
        </p:nvSpPr>
        <p:spPr bwMode="auto">
          <a:xfrm>
            <a:off x="5779792" y="2711302"/>
            <a:ext cx="697208" cy="1403498"/>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342987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200" dirty="0" smtClean="0"/>
              <a:t>Attribute: Unit Multiplier (UNIT_MULT)</a:t>
            </a:r>
          </a:p>
        </p:txBody>
      </p:sp>
      <p:sp>
        <p:nvSpPr>
          <p:cNvPr id="21507" name="Rectangle 3"/>
          <p:cNvSpPr>
            <a:spLocks noGrp="1" noChangeArrowheads="1"/>
          </p:cNvSpPr>
          <p:nvPr>
            <p:ph type="body" idx="1"/>
          </p:nvPr>
        </p:nvSpPr>
        <p:spPr/>
        <p:txBody>
          <a:bodyPr/>
          <a:lstStyle/>
          <a:p>
            <a:pPr eaLnBrk="1" hangingPunct="1">
              <a:lnSpc>
                <a:spcPct val="90000"/>
              </a:lnSpc>
              <a:spcAft>
                <a:spcPts val="600"/>
              </a:spcAft>
            </a:pPr>
            <a:r>
              <a:rPr lang="en-US" altLang="en-US" dirty="0" smtClean="0"/>
              <a:t>“Exponent in base 10 that multiplied by the observation numeric value gives the result expressed in the unit of measure.”</a:t>
            </a:r>
          </a:p>
          <a:p>
            <a:pPr eaLnBrk="1" hangingPunct="1">
              <a:lnSpc>
                <a:spcPct val="90000"/>
              </a:lnSpc>
              <a:spcAft>
                <a:spcPts val="600"/>
              </a:spcAft>
            </a:pPr>
            <a:r>
              <a:rPr lang="en-US" altLang="en-US" dirty="0" smtClean="0"/>
              <a:t>If the observation value is in millions, unit multiplier is 6; if in billions, 9, and so on. Where the number is simple units, use 0.</a:t>
            </a:r>
          </a:p>
          <a:p>
            <a:pPr eaLnBrk="1" hangingPunct="1">
              <a:lnSpc>
                <a:spcPct val="90000"/>
              </a:lnSpc>
              <a:spcAft>
                <a:spcPts val="600"/>
              </a:spcAft>
            </a:pPr>
            <a:r>
              <a:rPr lang="en-US" altLang="en-US" dirty="0" smtClean="0"/>
              <a:t>Mandatory attribute</a:t>
            </a:r>
          </a:p>
        </p:txBody>
      </p:sp>
    </p:spTree>
    <p:extLst>
      <p:ext uri="{BB962C8B-B14F-4D97-AF65-F5344CB8AC3E}">
        <p14:creationId xmlns:p14="http://schemas.microsoft.com/office/powerpoint/2010/main" val="38994339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200" dirty="0" smtClean="0"/>
              <a:t>Attribute: Unit Multiplier (UNIT_MULT)</a:t>
            </a:r>
          </a:p>
        </p:txBody>
      </p:sp>
      <p:graphicFrame>
        <p:nvGraphicFramePr>
          <p:cNvPr id="3" name="Object 2"/>
          <p:cNvGraphicFramePr>
            <a:graphicFrameLocks noChangeAspect="1"/>
          </p:cNvGraphicFramePr>
          <p:nvPr>
            <p:extLst>
              <p:ext uri="{D42A27DB-BD31-4B8C-83A1-F6EECF244321}">
                <p14:modId xmlns:p14="http://schemas.microsoft.com/office/powerpoint/2010/main" val="2749624508"/>
              </p:ext>
            </p:extLst>
          </p:nvPr>
        </p:nvGraphicFramePr>
        <p:xfrm>
          <a:off x="609600" y="1371600"/>
          <a:ext cx="4133850" cy="2751138"/>
        </p:xfrm>
        <a:graphic>
          <a:graphicData uri="http://schemas.openxmlformats.org/presentationml/2006/ole">
            <mc:AlternateContent xmlns:mc="http://schemas.openxmlformats.org/markup-compatibility/2006">
              <mc:Choice xmlns:v="urn:schemas-microsoft-com:vml" Requires="v">
                <p:oleObj spid="_x0000_s167024" name="Worksheet" r:id="rId3" imgW="2876582" imgH="1914564" progId="Excel.Sheet.12">
                  <p:embed/>
                </p:oleObj>
              </mc:Choice>
              <mc:Fallback>
                <p:oleObj name="Worksheet" r:id="rId3" imgW="2876582" imgH="1914564" progId="Excel.Sheet.12">
                  <p:embed/>
                  <p:pic>
                    <p:nvPicPr>
                      <p:cNvPr id="0" name="Object 2"/>
                      <p:cNvPicPr>
                        <a:picLocks noChangeAspect="1" noChangeArrowheads="1"/>
                      </p:cNvPicPr>
                      <p:nvPr/>
                    </p:nvPicPr>
                    <p:blipFill>
                      <a:blip r:embed="rId4"/>
                      <a:srcRect/>
                      <a:stretch>
                        <a:fillRect/>
                      </a:stretch>
                    </p:blipFill>
                    <p:spPr bwMode="auto">
                      <a:xfrm>
                        <a:off x="609600" y="1371600"/>
                        <a:ext cx="4133850" cy="27511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ounded Rectangle 7"/>
          <p:cNvSpPr/>
          <p:nvPr/>
        </p:nvSpPr>
        <p:spPr bwMode="auto">
          <a:xfrm>
            <a:off x="3124200" y="1371600"/>
            <a:ext cx="1143000" cy="304800"/>
          </a:xfrm>
          <a:prstGeom prst="roundRect">
            <a:avLst/>
          </a:prstGeom>
          <a:noFill/>
          <a:ln w="3810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71404594"/>
              </p:ext>
            </p:extLst>
          </p:nvPr>
        </p:nvGraphicFramePr>
        <p:xfrm>
          <a:off x="612775" y="5029200"/>
          <a:ext cx="7926388" cy="619125"/>
        </p:xfrm>
        <a:graphic>
          <a:graphicData uri="http://schemas.openxmlformats.org/presentationml/2006/ole">
            <mc:AlternateContent xmlns:mc="http://schemas.openxmlformats.org/markup-compatibility/2006">
              <mc:Choice xmlns:v="urn:schemas-microsoft-com:vml" Requires="v">
                <p:oleObj spid="_x0000_s167025" name="Worksheet" r:id="rId5" imgW="5000655" imgH="390594" progId="Excel.Sheet.12">
                  <p:embed/>
                </p:oleObj>
              </mc:Choice>
              <mc:Fallback>
                <p:oleObj name="Worksheet" r:id="rId5" imgW="5000655" imgH="390594" progId="Excel.Sheet.12">
                  <p:embed/>
                  <p:pic>
                    <p:nvPicPr>
                      <p:cNvPr id="0" name="Object 4"/>
                      <p:cNvPicPr>
                        <a:picLocks noChangeAspect="1" noChangeArrowheads="1"/>
                      </p:cNvPicPr>
                      <p:nvPr/>
                    </p:nvPicPr>
                    <p:blipFill>
                      <a:blip r:embed="rId6"/>
                      <a:srcRect/>
                      <a:stretch>
                        <a:fillRect/>
                      </a:stretch>
                    </p:blipFill>
                    <p:spPr bwMode="auto">
                      <a:xfrm>
                        <a:off x="612775" y="5029200"/>
                        <a:ext cx="7926388" cy="619125"/>
                      </a:xfrm>
                      <a:prstGeom prst="rect">
                        <a:avLst/>
                      </a:prstGeom>
                      <a:solidFill>
                        <a:schemeClr val="bg1"/>
                      </a:solidFill>
                      <a:ln w="19050">
                        <a:solidFill>
                          <a:schemeClr val="tx1"/>
                        </a:solidFill>
                        <a:miter lim="800000"/>
                        <a:headEnd/>
                        <a:tailEnd/>
                      </a:ln>
                    </p:spPr>
                  </p:pic>
                </p:oleObj>
              </mc:Fallback>
            </mc:AlternateContent>
          </a:graphicData>
        </a:graphic>
      </p:graphicFrame>
      <p:sp>
        <p:nvSpPr>
          <p:cNvPr id="7" name="Rounded Rectangle 6"/>
          <p:cNvSpPr>
            <a:spLocks noChangeArrowheads="1"/>
          </p:cNvSpPr>
          <p:nvPr/>
        </p:nvSpPr>
        <p:spPr bwMode="auto">
          <a:xfrm>
            <a:off x="7315200" y="4953000"/>
            <a:ext cx="1295400" cy="762000"/>
          </a:xfrm>
          <a:prstGeom prst="roundRect">
            <a:avLst>
              <a:gd name="adj" fmla="val 16667"/>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4008881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noChangeArrowheads="1"/>
          </p:cNvPicPr>
          <p:nvPr/>
        </p:nvPicPr>
        <p:blipFill>
          <a:blip r:embed="rId2"/>
          <a:srcRect/>
          <a:stretch>
            <a:fillRect/>
          </a:stretch>
        </p:blipFill>
        <p:spPr bwMode="auto">
          <a:xfrm>
            <a:off x="122238" y="1143000"/>
            <a:ext cx="8899525" cy="5562600"/>
          </a:xfrm>
          <a:prstGeom prst="rect">
            <a:avLst/>
          </a:prstGeom>
          <a:noFill/>
          <a:ln w="19050" cap="flat" cmpd="sng">
            <a:solidFill>
              <a:schemeClr val="accent4"/>
            </a:solidFill>
            <a:prstDash val="solid"/>
            <a:miter lim="800000"/>
            <a:headEnd type="none" w="med" len="med"/>
            <a:tailEnd type="none" w="med" len="med"/>
          </a:ln>
        </p:spPr>
      </p:pic>
      <p:sp>
        <p:nvSpPr>
          <p:cNvPr id="4" name="Title 1"/>
          <p:cNvSpPr txBox="1">
            <a:spLocks/>
          </p:cNvSpPr>
          <p:nvPr/>
        </p:nvSpPr>
        <p:spPr bwMode="auto">
          <a:xfrm>
            <a:off x="152400" y="152400"/>
            <a:ext cx="8153400" cy="792163"/>
          </a:xfrm>
          <a:prstGeom prst="rect">
            <a:avLst/>
          </a:prstGeom>
          <a:noFill/>
          <a:ln w="9525">
            <a:noFill/>
            <a:miter lim="800000"/>
            <a:headEnd/>
            <a:tailEnd/>
          </a:ln>
        </p:spPr>
        <p:txBody>
          <a:bodyPr anchor="b"/>
          <a:lstStyle/>
          <a:p>
            <a:pPr eaLnBrk="0" hangingPunct="0">
              <a:defRPr/>
            </a:pPr>
            <a:r>
              <a:rPr lang="en-US" sz="3200" b="1" kern="0" dirty="0">
                <a:solidFill>
                  <a:srgbClr val="32719C"/>
                </a:solidFill>
                <a:latin typeface="+mj-lt"/>
                <a:ea typeface="+mj-ea"/>
                <a:cs typeface="+mj-cs"/>
              </a:rPr>
              <a:t>Back to mapping…</a:t>
            </a:r>
          </a:p>
        </p:txBody>
      </p:sp>
      <p:sp>
        <p:nvSpPr>
          <p:cNvPr id="9" name="Down Arrow 8"/>
          <p:cNvSpPr>
            <a:spLocks noChangeArrowheads="1"/>
          </p:cNvSpPr>
          <p:nvPr/>
        </p:nvSpPr>
        <p:spPr bwMode="auto">
          <a:xfrm rot="8336484">
            <a:off x="2354354" y="2651756"/>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1972265" y="2361571"/>
            <a:ext cx="609600"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Tree>
    <p:extLst>
      <p:ext uri="{BB962C8B-B14F-4D97-AF65-F5344CB8AC3E}">
        <p14:creationId xmlns:p14="http://schemas.microsoft.com/office/powerpoint/2010/main" val="3814811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6200"/>
            <a:ext cx="7543800" cy="868362"/>
          </a:xfrm>
        </p:spPr>
        <p:txBody>
          <a:bodyPr/>
          <a:lstStyle/>
          <a:p>
            <a:pPr eaLnBrk="1" hangingPunct="1"/>
            <a:r>
              <a:rPr lang="en-US" altLang="en-US" sz="3200" dirty="0" smtClean="0"/>
              <a:t>CountryData DSD</a:t>
            </a:r>
          </a:p>
        </p:txBody>
      </p:sp>
      <p:sp>
        <p:nvSpPr>
          <p:cNvPr id="2" name="Content Placeholder 1"/>
          <p:cNvSpPr>
            <a:spLocks noGrp="1"/>
          </p:cNvSpPr>
          <p:nvPr>
            <p:ph idx="1"/>
          </p:nvPr>
        </p:nvSpPr>
        <p:spPr>
          <a:xfrm>
            <a:off x="457200" y="1371600"/>
            <a:ext cx="8229600" cy="4411662"/>
          </a:xfrm>
        </p:spPr>
        <p:txBody>
          <a:bodyPr/>
          <a:lstStyle/>
          <a:p>
            <a:pPr eaLnBrk="1" hangingPunct="1">
              <a:spcAft>
                <a:spcPts val="600"/>
              </a:spcAft>
            </a:pPr>
            <a:r>
              <a:rPr lang="en-US" altLang="en-US" dirty="0"/>
              <a:t>Support for diverse indicators means not all dimensions are applicable in all cases</a:t>
            </a:r>
          </a:p>
          <a:p>
            <a:pPr lvl="2" eaLnBrk="1" hangingPunct="1">
              <a:spcAft>
                <a:spcPts val="600"/>
              </a:spcAft>
            </a:pPr>
            <a:r>
              <a:rPr lang="en-US" altLang="en-US" dirty="0"/>
              <a:t>e.g. Age Group is not applicable to indicator “Telephone lines”</a:t>
            </a:r>
          </a:p>
          <a:p>
            <a:pPr lvl="2" eaLnBrk="1" hangingPunct="1">
              <a:spcAft>
                <a:spcPts val="600"/>
              </a:spcAft>
            </a:pPr>
            <a:r>
              <a:rPr lang="en-US" altLang="en-US" dirty="0"/>
              <a:t>Value NA is used when a dimension or attribute is not applicable.</a:t>
            </a:r>
          </a:p>
          <a:p>
            <a:endParaRPr lang="en-GB" dirty="0"/>
          </a:p>
        </p:txBody>
      </p:sp>
    </p:spTree>
    <p:extLst>
      <p:ext uri="{BB962C8B-B14F-4D97-AF65-F5344CB8AC3E}">
        <p14:creationId xmlns:p14="http://schemas.microsoft.com/office/powerpoint/2010/main" val="32540679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srcRect/>
          <a:stretch>
            <a:fillRect/>
          </a:stretch>
        </p:blipFill>
        <p:spPr bwMode="auto">
          <a:xfrm>
            <a:off x="228600" y="1162050"/>
            <a:ext cx="8747125" cy="5467350"/>
          </a:xfrm>
          <a:prstGeom prst="rect">
            <a:avLst/>
          </a:prstGeom>
          <a:noFill/>
          <a:ln w="19050" cap="flat" cmpd="sng">
            <a:solidFill>
              <a:schemeClr val="accent4"/>
            </a:solidFill>
            <a:prstDash val="solid"/>
            <a:miter lim="800000"/>
            <a:headEnd type="none" w="med" len="med"/>
            <a:tailEnd type="none" w="med" len="med"/>
          </a:ln>
        </p:spPr>
      </p:pic>
      <p:sp>
        <p:nvSpPr>
          <p:cNvPr id="4" name="Title 1"/>
          <p:cNvSpPr txBox="1">
            <a:spLocks/>
          </p:cNvSpPr>
          <p:nvPr/>
        </p:nvSpPr>
        <p:spPr bwMode="auto">
          <a:xfrm>
            <a:off x="457200" y="152400"/>
            <a:ext cx="81534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Example 1: Many-to-one mapping</a:t>
            </a:r>
            <a:endParaRPr lang="en-US" sz="3200" b="1" kern="0" dirty="0">
              <a:solidFill>
                <a:srgbClr val="32719C"/>
              </a:solidFill>
              <a:latin typeface="+mj-lt"/>
              <a:ea typeface="+mj-ea"/>
              <a:cs typeface="+mj-cs"/>
            </a:endParaRPr>
          </a:p>
        </p:txBody>
      </p:sp>
      <p:sp>
        <p:nvSpPr>
          <p:cNvPr id="5" name="Rounded Rectangle 4"/>
          <p:cNvSpPr>
            <a:spLocks noChangeArrowheads="1"/>
          </p:cNvSpPr>
          <p:nvPr/>
        </p:nvSpPr>
        <p:spPr bwMode="auto">
          <a:xfrm>
            <a:off x="669925" y="3043238"/>
            <a:ext cx="2362200" cy="3810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4556125" y="3424238"/>
            <a:ext cx="1844675" cy="107156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Down Arrow 8"/>
          <p:cNvSpPr>
            <a:spLocks noChangeArrowheads="1"/>
          </p:cNvSpPr>
          <p:nvPr/>
        </p:nvSpPr>
        <p:spPr bwMode="auto">
          <a:xfrm rot="8336484">
            <a:off x="6180138" y="4479925"/>
            <a:ext cx="609600" cy="484188"/>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305426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6" name="Picture 6"/>
          <p:cNvPicPr>
            <a:picLocks noChangeAspect="1" noChangeArrowheads="1"/>
          </p:cNvPicPr>
          <p:nvPr/>
        </p:nvPicPr>
        <p:blipFill>
          <a:blip r:embed="rId2"/>
          <a:srcRect/>
          <a:stretch>
            <a:fillRect/>
          </a:stretch>
        </p:blipFill>
        <p:spPr bwMode="auto">
          <a:xfrm>
            <a:off x="212725" y="1108075"/>
            <a:ext cx="8778875" cy="5486400"/>
          </a:xfrm>
          <a:prstGeom prst="rect">
            <a:avLst/>
          </a:prstGeom>
          <a:noFill/>
          <a:ln w="19050" cap="flat" cmpd="sng">
            <a:solidFill>
              <a:schemeClr val="accent4"/>
            </a:solidFill>
            <a:prstDash val="solid"/>
            <a:miter lim="800000"/>
            <a:headEnd type="none" w="med" len="med"/>
            <a:tailEnd type="none" w="med" len="med"/>
          </a:ln>
        </p:spPr>
      </p:pic>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Example 2: One-to-many mapping</a:t>
            </a:r>
            <a:endParaRPr lang="en-US" sz="3200" b="1" kern="0" dirty="0">
              <a:solidFill>
                <a:srgbClr val="32719C"/>
              </a:solidFill>
              <a:latin typeface="+mj-lt"/>
              <a:ea typeface="+mj-ea"/>
              <a:cs typeface="+mj-cs"/>
            </a:endParaRPr>
          </a:p>
        </p:txBody>
      </p:sp>
      <p:sp>
        <p:nvSpPr>
          <p:cNvPr id="10" name="Rounded Rectangle 9"/>
          <p:cNvSpPr>
            <a:spLocks noChangeArrowheads="1"/>
          </p:cNvSpPr>
          <p:nvPr/>
        </p:nvSpPr>
        <p:spPr bwMode="auto">
          <a:xfrm>
            <a:off x="663575" y="4572000"/>
            <a:ext cx="762000" cy="2286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 name="Down Arrow 10"/>
          <p:cNvSpPr>
            <a:spLocks noChangeArrowheads="1"/>
          </p:cNvSpPr>
          <p:nvPr/>
        </p:nvSpPr>
        <p:spPr bwMode="auto">
          <a:xfrm rot="8336484">
            <a:off x="1303338" y="4865688"/>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Oval 7"/>
          <p:cNvSpPr>
            <a:spLocks noChangeArrowheads="1"/>
          </p:cNvSpPr>
          <p:nvPr/>
        </p:nvSpPr>
        <p:spPr bwMode="auto">
          <a:xfrm>
            <a:off x="2541588" y="3733800"/>
            <a:ext cx="152400" cy="152400"/>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826002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noChangeArrowheads="1"/>
          </p:cNvPicPr>
          <p:nvPr/>
        </p:nvPicPr>
        <p:blipFill>
          <a:blip r:embed="rId2"/>
          <a:srcRect/>
          <a:stretch>
            <a:fillRect/>
          </a:stretch>
        </p:blipFill>
        <p:spPr bwMode="auto">
          <a:xfrm>
            <a:off x="166688" y="990600"/>
            <a:ext cx="8777287" cy="5486400"/>
          </a:xfrm>
          <a:prstGeom prst="rect">
            <a:avLst/>
          </a:prstGeom>
          <a:noFill/>
          <a:ln w="19050" cap="flat" cmpd="sng">
            <a:solidFill>
              <a:schemeClr val="accent4"/>
            </a:solidFill>
            <a:prstDash val="solid"/>
            <a:miter lim="800000"/>
            <a:headEnd type="none" w="med" len="med"/>
            <a:tailEnd type="none" w="med" len="med"/>
          </a:ln>
        </p:spPr>
      </p:pic>
      <p:sp>
        <p:nvSpPr>
          <p:cNvPr id="5" name="Oval 4"/>
          <p:cNvSpPr>
            <a:spLocks noChangeArrowheads="1"/>
          </p:cNvSpPr>
          <p:nvPr/>
        </p:nvSpPr>
        <p:spPr bwMode="auto">
          <a:xfrm>
            <a:off x="735013" y="3346450"/>
            <a:ext cx="152400" cy="152400"/>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650875" y="4891088"/>
            <a:ext cx="1482725" cy="2143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Down Arrow 7"/>
          <p:cNvSpPr>
            <a:spLocks noChangeArrowheads="1"/>
          </p:cNvSpPr>
          <p:nvPr/>
        </p:nvSpPr>
        <p:spPr bwMode="auto">
          <a:xfrm rot="8336484">
            <a:off x="2000401" y="5138900"/>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Title 1"/>
          <p:cNvSpPr txBox="1">
            <a:spLocks/>
          </p:cNvSpPr>
          <p:nvPr/>
        </p:nvSpPr>
        <p:spPr bwMode="auto">
          <a:xfrm>
            <a:off x="457200" y="76200"/>
            <a:ext cx="8686800" cy="792163"/>
          </a:xfrm>
          <a:prstGeom prst="rect">
            <a:avLst/>
          </a:prstGeom>
          <a:noFill/>
          <a:ln w="9525">
            <a:noFill/>
            <a:miter lim="800000"/>
            <a:headEnd/>
            <a:tailEnd/>
          </a:ln>
        </p:spPr>
        <p:txBody>
          <a:bodyPr anchor="b"/>
          <a:lstStyle/>
          <a:p>
            <a:pPr eaLnBrk="0" hangingPunct="0">
              <a:defRPr/>
            </a:pPr>
            <a:r>
              <a:rPr lang="en-US" sz="3200" b="1" kern="0" dirty="0">
                <a:solidFill>
                  <a:srgbClr val="32719C"/>
                </a:solidFill>
                <a:latin typeface="+mj-lt"/>
                <a:ea typeface="+mj-ea"/>
                <a:cs typeface="+mj-cs"/>
              </a:rPr>
              <a:t>Final Step: Register </a:t>
            </a:r>
            <a:r>
              <a:rPr lang="en-US" sz="3200" b="1" kern="0" dirty="0" smtClean="0">
                <a:solidFill>
                  <a:srgbClr val="32719C"/>
                </a:solidFill>
                <a:latin typeface="+mj-lt"/>
                <a:ea typeface="+mj-ea"/>
                <a:cs typeface="+mj-cs"/>
              </a:rPr>
              <a:t>new mappings</a:t>
            </a:r>
            <a:endParaRPr lang="en-US" sz="3200" b="1" kern="0" dirty="0">
              <a:solidFill>
                <a:srgbClr val="32719C"/>
              </a:solidFill>
              <a:latin typeface="+mj-lt"/>
              <a:ea typeface="+mj-ea"/>
              <a:cs typeface="+mj-cs"/>
            </a:endParaRPr>
          </a:p>
        </p:txBody>
      </p:sp>
      <p:sp>
        <p:nvSpPr>
          <p:cNvPr id="10" name="Rounded Rectangle 9"/>
          <p:cNvSpPr>
            <a:spLocks noChangeArrowheads="1"/>
          </p:cNvSpPr>
          <p:nvPr/>
        </p:nvSpPr>
        <p:spPr bwMode="auto">
          <a:xfrm>
            <a:off x="2514600" y="2209800"/>
            <a:ext cx="609600"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 name="Rounded Rectangle 11"/>
          <p:cNvSpPr>
            <a:spLocks noChangeArrowheads="1"/>
          </p:cNvSpPr>
          <p:nvPr/>
        </p:nvSpPr>
        <p:spPr bwMode="auto">
          <a:xfrm>
            <a:off x="1333800" y="2895600"/>
            <a:ext cx="1942800"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3118828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228600" y="122238"/>
            <a:ext cx="8001000" cy="639762"/>
          </a:xfrm>
        </p:spPr>
        <p:txBody>
          <a:bodyPr/>
          <a:lstStyle/>
          <a:p>
            <a:r>
              <a:rPr lang="en-US" altLang="en-US" sz="3200" dirty="0" smtClean="0"/>
              <a:t>Exercise 3: Complex mappings</a:t>
            </a:r>
          </a:p>
        </p:txBody>
      </p:sp>
      <p:sp>
        <p:nvSpPr>
          <p:cNvPr id="3" name="Content Placeholder 2"/>
          <p:cNvSpPr>
            <a:spLocks noGrp="1"/>
          </p:cNvSpPr>
          <p:nvPr>
            <p:ph idx="1"/>
          </p:nvPr>
        </p:nvSpPr>
        <p:spPr>
          <a:xfrm>
            <a:off x="228600" y="914400"/>
            <a:ext cx="8686800" cy="5791200"/>
          </a:xfrm>
        </p:spPr>
        <p:txBody>
          <a:bodyPr/>
          <a:lstStyle/>
          <a:p>
            <a:pPr>
              <a:defRPr/>
            </a:pPr>
            <a:r>
              <a:rPr lang="en-US" dirty="0" smtClean="0"/>
              <a:t>Use </a:t>
            </a:r>
            <a:r>
              <a:rPr lang="en-US" dirty="0" smtClean="0">
                <a:solidFill>
                  <a:srgbClr val="32719C"/>
                </a:solidFill>
              </a:rPr>
              <a:t>unstats.un.org/</a:t>
            </a:r>
            <a:r>
              <a:rPr lang="en-US" dirty="0" err="1" smtClean="0">
                <a:solidFill>
                  <a:srgbClr val="32719C"/>
                </a:solidFill>
              </a:rPr>
              <a:t>demoginfo</a:t>
            </a:r>
            <a:r>
              <a:rPr lang="en-US" dirty="0" smtClean="0">
                <a:solidFill>
                  <a:srgbClr val="32719C"/>
                </a:solidFill>
              </a:rPr>
              <a:t>[1-6]</a:t>
            </a:r>
          </a:p>
          <a:p>
            <a:pPr>
              <a:defRPr/>
            </a:pPr>
            <a:endParaRPr lang="en-US" dirty="0" smtClean="0"/>
          </a:p>
          <a:p>
            <a:pPr>
              <a:defRPr/>
            </a:pPr>
            <a:r>
              <a:rPr lang="en-US" dirty="0" smtClean="0"/>
              <a:t>Map/ amend/ publish the time series for:</a:t>
            </a:r>
          </a:p>
          <a:p>
            <a:pPr marL="858837" lvl="1" indent="-514350">
              <a:buFont typeface="+mj-lt"/>
              <a:buAutoNum type="arabicPeriod"/>
              <a:defRPr/>
            </a:pPr>
            <a:r>
              <a:rPr lang="en-US" dirty="0" smtClean="0"/>
              <a:t>“Gender parity index in primary education”</a:t>
            </a:r>
          </a:p>
          <a:p>
            <a:pPr marL="858837" lvl="1" indent="-514350">
              <a:buFont typeface="+mj-lt"/>
              <a:buAutoNum type="arabicPeriod"/>
              <a:defRPr/>
            </a:pPr>
            <a:r>
              <a:rPr lang="en-US" dirty="0" smtClean="0"/>
              <a:t>“Seats held by men in national parliament”</a:t>
            </a:r>
          </a:p>
          <a:p>
            <a:pPr marL="858837" lvl="1" indent="-514350">
              <a:buFont typeface="+mj-lt"/>
              <a:buAutoNum type="arabicPeriod"/>
              <a:defRPr/>
            </a:pPr>
            <a:r>
              <a:rPr lang="en-US" dirty="0" smtClean="0"/>
              <a:t>“Seats held by women in national parliament”</a:t>
            </a:r>
          </a:p>
          <a:p>
            <a:pPr marL="858837" lvl="1" indent="-514350">
              <a:buFont typeface="+mj-lt"/>
              <a:buAutoNum type="arabicPeriod"/>
              <a:defRPr/>
            </a:pPr>
            <a:r>
              <a:rPr lang="en-US" dirty="0" smtClean="0"/>
              <a:t>“Telephone lines”</a:t>
            </a:r>
          </a:p>
          <a:p>
            <a:pPr lvl="1">
              <a:defRPr/>
            </a:pPr>
            <a:endParaRPr lang="en-US" dirty="0" smtClean="0"/>
          </a:p>
          <a:p>
            <a:pPr lvl="1">
              <a:defRPr/>
            </a:pPr>
            <a:endParaRPr lang="en-US" dirty="0"/>
          </a:p>
        </p:txBody>
      </p:sp>
    </p:spTree>
    <p:extLst>
      <p:ext uri="{BB962C8B-B14F-4D97-AF65-F5344CB8AC3E}">
        <p14:creationId xmlns:p14="http://schemas.microsoft.com/office/powerpoint/2010/main" val="5594629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28600" y="76200"/>
            <a:ext cx="7848600" cy="1249362"/>
          </a:xfrm>
        </p:spPr>
        <p:txBody>
          <a:bodyPr/>
          <a:lstStyle/>
          <a:p>
            <a:r>
              <a:rPr lang="en-US" altLang="en-US" sz="3000" dirty="0" smtClean="0"/>
              <a:t>Other issues encountered with generating SDMX from DevInfo</a:t>
            </a:r>
          </a:p>
        </p:txBody>
      </p:sp>
      <p:sp>
        <p:nvSpPr>
          <p:cNvPr id="86019" name="Content Placeholder 2"/>
          <p:cNvSpPr>
            <a:spLocks noGrp="1"/>
          </p:cNvSpPr>
          <p:nvPr>
            <p:ph idx="1"/>
          </p:nvPr>
        </p:nvSpPr>
        <p:spPr>
          <a:xfrm>
            <a:off x="381000" y="1143000"/>
            <a:ext cx="8153400" cy="5181600"/>
          </a:xfrm>
          <a:solidFill>
            <a:schemeClr val="bg1">
              <a:alpha val="0"/>
            </a:schemeClr>
          </a:solidFill>
        </p:spPr>
        <p:txBody>
          <a:bodyPr/>
          <a:lstStyle/>
          <a:p>
            <a:pPr eaLnBrk="1" hangingPunct="1"/>
            <a:endParaRPr lang="en-US" altLang="en-US" dirty="0" smtClean="0"/>
          </a:p>
          <a:p>
            <a:pPr eaLnBrk="1" hangingPunct="1"/>
            <a:endParaRPr lang="en-US" altLang="en-US" dirty="0" smtClean="0"/>
          </a:p>
        </p:txBody>
      </p:sp>
      <p:graphicFrame>
        <p:nvGraphicFramePr>
          <p:cNvPr id="86020" name="Object 4"/>
          <p:cNvGraphicFramePr>
            <a:graphicFrameLocks noChangeAspect="1"/>
          </p:cNvGraphicFramePr>
          <p:nvPr>
            <p:extLst>
              <p:ext uri="{D42A27DB-BD31-4B8C-83A1-F6EECF244321}">
                <p14:modId xmlns:p14="http://schemas.microsoft.com/office/powerpoint/2010/main" val="1155372708"/>
              </p:ext>
            </p:extLst>
          </p:nvPr>
        </p:nvGraphicFramePr>
        <p:xfrm>
          <a:off x="1672431" y="2201863"/>
          <a:ext cx="5799138" cy="2381250"/>
        </p:xfrm>
        <a:graphic>
          <a:graphicData uri="http://schemas.openxmlformats.org/presentationml/2006/ole">
            <mc:AlternateContent xmlns:mc="http://schemas.openxmlformats.org/markup-compatibility/2006">
              <mc:Choice xmlns:v="urn:schemas-microsoft-com:vml" Requires="v">
                <p:oleObj spid="_x0000_s63597" name="Worksheet" r:id="rId3" imgW="3943249" imgH="1619385" progId="Excel.Sheet.12">
                  <p:embed/>
                </p:oleObj>
              </mc:Choice>
              <mc:Fallback>
                <p:oleObj name="Worksheet" r:id="rId3" imgW="3943249" imgH="1619385"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431" y="2201863"/>
                        <a:ext cx="5799138"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1" name="TextBox 5"/>
          <p:cNvSpPr txBox="1">
            <a:spLocks noChangeArrowheads="1"/>
          </p:cNvSpPr>
          <p:nvPr/>
        </p:nvSpPr>
        <p:spPr bwMode="auto">
          <a:xfrm>
            <a:off x="355979" y="13716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sz="2400" dirty="0"/>
              <a:t> The </a:t>
            </a:r>
            <a:r>
              <a:rPr lang="en-US" altLang="en-US" sz="2400" dirty="0" smtClean="0"/>
              <a:t>CountryData </a:t>
            </a:r>
            <a:r>
              <a:rPr lang="en-US" altLang="en-US" sz="2400" dirty="0"/>
              <a:t>DSD requires any data point to be uniquely described by the following </a:t>
            </a:r>
            <a:r>
              <a:rPr lang="en-US" altLang="en-US" sz="2400" dirty="0" smtClean="0"/>
              <a:t>dimensions: </a:t>
            </a:r>
            <a:endParaRPr lang="en-US" altLang="en-US" sz="2400" dirty="0"/>
          </a:p>
        </p:txBody>
      </p:sp>
      <p:sp>
        <p:nvSpPr>
          <p:cNvPr id="86022" name="TextBox 6"/>
          <p:cNvSpPr txBox="1">
            <a:spLocks noChangeArrowheads="1"/>
          </p:cNvSpPr>
          <p:nvPr/>
        </p:nvSpPr>
        <p:spPr bwMode="auto">
          <a:xfrm>
            <a:off x="355979" y="45720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sz="2400" dirty="0"/>
              <a:t> However, DevInfo allows data to be stored in overlapping time intervals and with multiple sources. These issues need to be resolved to conform to the “uniqueness” required by the </a:t>
            </a:r>
            <a:r>
              <a:rPr lang="en-US" altLang="en-US" sz="2400" dirty="0" err="1" smtClean="0"/>
              <a:t>CountryData</a:t>
            </a:r>
            <a:r>
              <a:rPr lang="en-US" altLang="en-US" sz="2400" dirty="0" smtClean="0"/>
              <a:t> </a:t>
            </a:r>
            <a:r>
              <a:rPr lang="en-US" altLang="en-US" sz="2400" dirty="0"/>
              <a:t>DSD.</a:t>
            </a:r>
          </a:p>
        </p:txBody>
      </p:sp>
    </p:spTree>
    <p:extLst>
      <p:ext uri="{BB962C8B-B14F-4D97-AF65-F5344CB8AC3E}">
        <p14:creationId xmlns:p14="http://schemas.microsoft.com/office/powerpoint/2010/main" val="13955929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04800" y="228600"/>
            <a:ext cx="7543800" cy="609600"/>
          </a:xfrm>
        </p:spPr>
        <p:txBody>
          <a:bodyPr/>
          <a:lstStyle/>
          <a:p>
            <a:pPr eaLnBrk="1" hangingPunct="1"/>
            <a:r>
              <a:rPr lang="en-US" altLang="en-US" sz="3200" dirty="0" smtClean="0"/>
              <a:t>Multiple sources</a:t>
            </a:r>
          </a:p>
        </p:txBody>
      </p:sp>
      <p:graphicFrame>
        <p:nvGraphicFramePr>
          <p:cNvPr id="87043" name="Object 7"/>
          <p:cNvGraphicFramePr>
            <a:graphicFrameLocks noChangeAspect="1"/>
          </p:cNvGraphicFramePr>
          <p:nvPr/>
        </p:nvGraphicFramePr>
        <p:xfrm>
          <a:off x="228600" y="1524000"/>
          <a:ext cx="7153275" cy="3648075"/>
        </p:xfrm>
        <a:graphic>
          <a:graphicData uri="http://schemas.openxmlformats.org/presentationml/2006/ole">
            <mc:AlternateContent xmlns:mc="http://schemas.openxmlformats.org/markup-compatibility/2006">
              <mc:Choice xmlns:v="urn:schemas-microsoft-com:vml" Requires="v">
                <p:oleObj spid="_x0000_s64790" name="Worksheet" r:id="rId3" imgW="5248224" imgH="2676457" progId="Excel.Sheet.12">
                  <p:embed/>
                </p:oleObj>
              </mc:Choice>
              <mc:Fallback>
                <p:oleObj name="Worksheet" r:id="rId3" imgW="5248224" imgH="2676457"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7153275" cy="36480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4" name="Object 5"/>
          <p:cNvGraphicFramePr>
            <a:graphicFrameLocks noChangeAspect="1"/>
          </p:cNvGraphicFramePr>
          <p:nvPr>
            <p:extLst>
              <p:ext uri="{D42A27DB-BD31-4B8C-83A1-F6EECF244321}">
                <p14:modId xmlns:p14="http://schemas.microsoft.com/office/powerpoint/2010/main" val="4267325081"/>
              </p:ext>
            </p:extLst>
          </p:nvPr>
        </p:nvGraphicFramePr>
        <p:xfrm>
          <a:off x="185738" y="5414963"/>
          <a:ext cx="8805862" cy="657225"/>
        </p:xfrm>
        <a:graphic>
          <a:graphicData uri="http://schemas.openxmlformats.org/presentationml/2006/ole">
            <mc:AlternateContent xmlns:mc="http://schemas.openxmlformats.org/markup-compatibility/2006">
              <mc:Choice xmlns:v="urn:schemas-microsoft-com:vml" Requires="v">
                <p:oleObj spid="_x0000_s64791" name="Worksheet" r:id="rId5" imgW="5229295" imgH="390594" progId="Excel.Sheet.12">
                  <p:embed/>
                </p:oleObj>
              </mc:Choice>
              <mc:Fallback>
                <p:oleObj name="Worksheet" r:id="rId5" imgW="5229295" imgH="390594" progId="Excel.Sheet.12">
                  <p:embed/>
                  <p:pic>
                    <p:nvPicPr>
                      <p:cNvPr id="0" name=""/>
                      <p:cNvPicPr>
                        <a:picLocks noChangeAspect="1" noChangeArrowheads="1"/>
                      </p:cNvPicPr>
                      <p:nvPr/>
                    </p:nvPicPr>
                    <p:blipFill>
                      <a:blip r:embed="rId6"/>
                      <a:srcRect/>
                      <a:stretch>
                        <a:fillRect/>
                      </a:stretch>
                    </p:blipFill>
                    <p:spPr bwMode="auto">
                      <a:xfrm>
                        <a:off x="185738" y="5414963"/>
                        <a:ext cx="8805862" cy="657225"/>
                      </a:xfrm>
                      <a:prstGeom prst="rect">
                        <a:avLst/>
                      </a:prstGeom>
                      <a:solidFill>
                        <a:schemeClr val="bg1"/>
                      </a:solidFill>
                      <a:ln w="19050">
                        <a:solidFill>
                          <a:schemeClr val="tx1"/>
                        </a:solidFill>
                        <a:miter lim="800000"/>
                        <a:headEnd/>
                        <a:tailEnd/>
                      </a:ln>
                      <a:effectLst/>
                    </p:spPr>
                  </p:pic>
                </p:oleObj>
              </mc:Fallback>
            </mc:AlternateContent>
          </a:graphicData>
        </a:graphic>
      </p:graphicFrame>
      <p:sp>
        <p:nvSpPr>
          <p:cNvPr id="5" name="Rounded Rectangle 4"/>
          <p:cNvSpPr>
            <a:spLocks noChangeArrowheads="1"/>
          </p:cNvSpPr>
          <p:nvPr/>
        </p:nvSpPr>
        <p:spPr bwMode="auto">
          <a:xfrm>
            <a:off x="3048000" y="3581400"/>
            <a:ext cx="4343400" cy="8382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 name="Rounded Rectangle 5"/>
          <p:cNvSpPr>
            <a:spLocks noChangeArrowheads="1"/>
          </p:cNvSpPr>
          <p:nvPr/>
        </p:nvSpPr>
        <p:spPr bwMode="auto">
          <a:xfrm>
            <a:off x="3124200" y="2057400"/>
            <a:ext cx="4267200" cy="2286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7047" name="TextBox 7"/>
          <p:cNvSpPr txBox="1">
            <a:spLocks noChangeArrowheads="1"/>
          </p:cNvSpPr>
          <p:nvPr/>
        </p:nvSpPr>
        <p:spPr bwMode="auto">
          <a:xfrm>
            <a:off x="228600" y="914400"/>
            <a:ext cx="708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t>Allowable in DevInfo but not in the DSD</a:t>
            </a:r>
          </a:p>
        </p:txBody>
      </p:sp>
    </p:spTree>
    <p:extLst>
      <p:ext uri="{BB962C8B-B14F-4D97-AF65-F5344CB8AC3E}">
        <p14:creationId xmlns:p14="http://schemas.microsoft.com/office/powerpoint/2010/main" val="4053783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381000" y="228600"/>
            <a:ext cx="7543800" cy="609600"/>
          </a:xfrm>
        </p:spPr>
        <p:txBody>
          <a:bodyPr/>
          <a:lstStyle/>
          <a:p>
            <a:pPr eaLnBrk="1" hangingPunct="1"/>
            <a:r>
              <a:rPr lang="en-US" altLang="en-US" sz="3200" dirty="0" smtClean="0"/>
              <a:t>Overlapping time</a:t>
            </a:r>
          </a:p>
        </p:txBody>
      </p:sp>
      <p:graphicFrame>
        <p:nvGraphicFramePr>
          <p:cNvPr id="88067" name="Object 4"/>
          <p:cNvGraphicFramePr>
            <a:graphicFrameLocks noChangeAspect="1"/>
          </p:cNvGraphicFramePr>
          <p:nvPr>
            <p:extLst>
              <p:ext uri="{D42A27DB-BD31-4B8C-83A1-F6EECF244321}">
                <p14:modId xmlns:p14="http://schemas.microsoft.com/office/powerpoint/2010/main" val="391246922"/>
              </p:ext>
            </p:extLst>
          </p:nvPr>
        </p:nvGraphicFramePr>
        <p:xfrm>
          <a:off x="533400" y="2514600"/>
          <a:ext cx="6553200" cy="2963863"/>
        </p:xfrm>
        <a:graphic>
          <a:graphicData uri="http://schemas.openxmlformats.org/presentationml/2006/ole">
            <mc:AlternateContent xmlns:mc="http://schemas.openxmlformats.org/markup-compatibility/2006">
              <mc:Choice xmlns:v="urn:schemas-microsoft-com:vml" Requires="v">
                <p:oleObj spid="_x0000_s65754" name="Worksheet" r:id="rId3" imgW="3390833" imgH="1533457" progId="Excel.Sheet.12">
                  <p:embed/>
                </p:oleObj>
              </mc:Choice>
              <mc:Fallback>
                <p:oleObj name="Worksheet" r:id="rId3" imgW="3390833" imgH="1533457"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14600"/>
                        <a:ext cx="6553200" cy="2963863"/>
                      </a:xfrm>
                      <a:prstGeom prst="rect">
                        <a:avLst/>
                      </a:prstGeom>
                      <a:solidFill>
                        <a:schemeClr val="bg1"/>
                      </a:solidFill>
                      <a:ln w="19050">
                        <a:solidFill>
                          <a:schemeClr val="tx1"/>
                        </a:solidFill>
                        <a:miter lim="800000"/>
                        <a:headEnd/>
                        <a:tailEnd/>
                      </a:ln>
                      <a:effectLst/>
                      <a:extLst/>
                    </p:spPr>
                  </p:pic>
                </p:oleObj>
              </mc:Fallback>
            </mc:AlternateContent>
          </a:graphicData>
        </a:graphic>
      </p:graphicFrame>
      <p:graphicFrame>
        <p:nvGraphicFramePr>
          <p:cNvPr id="88068" name="Object 5"/>
          <p:cNvGraphicFramePr>
            <a:graphicFrameLocks noChangeAspect="1"/>
          </p:cNvGraphicFramePr>
          <p:nvPr>
            <p:extLst>
              <p:ext uri="{D42A27DB-BD31-4B8C-83A1-F6EECF244321}">
                <p14:modId xmlns:p14="http://schemas.microsoft.com/office/powerpoint/2010/main" val="4289246706"/>
              </p:ext>
            </p:extLst>
          </p:nvPr>
        </p:nvGraphicFramePr>
        <p:xfrm>
          <a:off x="457200" y="5943600"/>
          <a:ext cx="8301038" cy="695325"/>
        </p:xfrm>
        <a:graphic>
          <a:graphicData uri="http://schemas.openxmlformats.org/presentationml/2006/ole">
            <mc:AlternateContent xmlns:mc="http://schemas.openxmlformats.org/markup-compatibility/2006">
              <mc:Choice xmlns:v="urn:schemas-microsoft-com:vml" Requires="v">
                <p:oleObj spid="_x0000_s65755" name="Worksheet" r:id="rId5" imgW="4667216" imgH="390457" progId="Excel.Sheet.12">
                  <p:embed/>
                </p:oleObj>
              </mc:Choice>
              <mc:Fallback>
                <p:oleObj name="Worksheet" r:id="rId5" imgW="4667216" imgH="390457"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943600"/>
                        <a:ext cx="8301038" cy="695325"/>
                      </a:xfrm>
                      <a:prstGeom prst="rect">
                        <a:avLst/>
                      </a:prstGeom>
                      <a:solidFill>
                        <a:schemeClr val="bg1"/>
                      </a:solidFill>
                      <a:ln w="19050">
                        <a:solidFill>
                          <a:schemeClr val="tx1"/>
                        </a:solidFill>
                        <a:miter lim="800000"/>
                        <a:headEnd/>
                        <a:tailEnd/>
                      </a:ln>
                      <a:effectLst/>
                    </p:spPr>
                  </p:pic>
                </p:oleObj>
              </mc:Fallback>
            </mc:AlternateContent>
          </a:graphicData>
        </a:graphic>
      </p:graphicFrame>
      <p:sp>
        <p:nvSpPr>
          <p:cNvPr id="5" name="Rounded Rectangle 4"/>
          <p:cNvSpPr>
            <a:spLocks noChangeArrowheads="1"/>
          </p:cNvSpPr>
          <p:nvPr/>
        </p:nvSpPr>
        <p:spPr bwMode="auto">
          <a:xfrm>
            <a:off x="457200" y="4724400"/>
            <a:ext cx="6629400" cy="7620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8070" name="TextBox 5"/>
          <p:cNvSpPr txBox="1">
            <a:spLocks noChangeArrowheads="1"/>
          </p:cNvSpPr>
          <p:nvPr/>
        </p:nvSpPr>
        <p:spPr bwMode="auto">
          <a:xfrm>
            <a:off x="152400" y="8382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sz="2400" dirty="0"/>
              <a:t> This issue is only a problem where overlapping periods begin from the same year, as the mapping tool takes the first year in the period as the value for the “Time Period” dimension.</a:t>
            </a:r>
          </a:p>
        </p:txBody>
      </p:sp>
    </p:spTree>
    <p:extLst>
      <p:ext uri="{BB962C8B-B14F-4D97-AF65-F5344CB8AC3E}">
        <p14:creationId xmlns:p14="http://schemas.microsoft.com/office/powerpoint/2010/main" val="4265034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228600" y="198438"/>
            <a:ext cx="7848600" cy="792162"/>
          </a:xfrm>
        </p:spPr>
        <p:txBody>
          <a:bodyPr/>
          <a:lstStyle/>
          <a:p>
            <a:r>
              <a:rPr lang="en-US" altLang="en-US" sz="3200" dirty="0" smtClean="0"/>
              <a:t>Targets in the database</a:t>
            </a:r>
          </a:p>
        </p:txBody>
      </p:sp>
      <p:sp>
        <p:nvSpPr>
          <p:cNvPr id="89091" name="TextBox 3"/>
          <p:cNvSpPr txBox="1">
            <a:spLocks noChangeArrowheads="1"/>
          </p:cNvSpPr>
          <p:nvPr/>
        </p:nvSpPr>
        <p:spPr bwMode="auto">
          <a:xfrm>
            <a:off x="381000" y="28194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t>Targets are also an issue when found in the database since they should not be exchanged as observed values</a:t>
            </a:r>
          </a:p>
        </p:txBody>
      </p:sp>
    </p:spTree>
    <p:extLst>
      <p:ext uri="{BB962C8B-B14F-4D97-AF65-F5344CB8AC3E}">
        <p14:creationId xmlns:p14="http://schemas.microsoft.com/office/powerpoint/2010/main" val="36680808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304800"/>
            <a:ext cx="7620000" cy="579438"/>
          </a:xfrm>
        </p:spPr>
        <p:txBody>
          <a:bodyPr/>
          <a:lstStyle/>
          <a:p>
            <a:pPr eaLnBrk="1" hangingPunct="1"/>
            <a:r>
              <a:rPr lang="en-US" altLang="en-US" sz="3200" dirty="0" smtClean="0"/>
              <a:t>Target in database (Example 1)</a:t>
            </a:r>
          </a:p>
        </p:txBody>
      </p:sp>
      <p:graphicFrame>
        <p:nvGraphicFramePr>
          <p:cNvPr id="90115" name="Object 2"/>
          <p:cNvGraphicFramePr>
            <a:graphicFrameLocks noChangeAspect="1"/>
          </p:cNvGraphicFramePr>
          <p:nvPr/>
        </p:nvGraphicFramePr>
        <p:xfrm>
          <a:off x="381000" y="1828800"/>
          <a:ext cx="8358188" cy="2995613"/>
        </p:xfrm>
        <a:graphic>
          <a:graphicData uri="http://schemas.openxmlformats.org/presentationml/2006/ole">
            <mc:AlternateContent xmlns:mc="http://schemas.openxmlformats.org/markup-compatibility/2006">
              <mc:Choice xmlns:v="urn:schemas-microsoft-com:vml" Requires="v">
                <p:oleObj spid="_x0000_s66840" name="Worksheet" r:id="rId3" imgW="4810176" imgH="1723957" progId="Excel.Sheet.12">
                  <p:embed/>
                </p:oleObj>
              </mc:Choice>
              <mc:Fallback>
                <p:oleObj name="Worksheet" r:id="rId3" imgW="4810176" imgH="1723957"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28800"/>
                        <a:ext cx="8358188" cy="29956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6" name="Object 4"/>
          <p:cNvGraphicFramePr>
            <a:graphicFrameLocks noChangeAspect="1"/>
          </p:cNvGraphicFramePr>
          <p:nvPr>
            <p:extLst>
              <p:ext uri="{D42A27DB-BD31-4B8C-83A1-F6EECF244321}">
                <p14:modId xmlns:p14="http://schemas.microsoft.com/office/powerpoint/2010/main" val="487059353"/>
              </p:ext>
            </p:extLst>
          </p:nvPr>
        </p:nvGraphicFramePr>
        <p:xfrm>
          <a:off x="304800" y="5181600"/>
          <a:ext cx="8610600" cy="1311275"/>
        </p:xfrm>
        <a:graphic>
          <a:graphicData uri="http://schemas.openxmlformats.org/presentationml/2006/ole">
            <mc:AlternateContent xmlns:mc="http://schemas.openxmlformats.org/markup-compatibility/2006">
              <mc:Choice xmlns:v="urn:schemas-microsoft-com:vml" Requires="v">
                <p:oleObj spid="_x0000_s66841" name="Worksheet" r:id="rId5" imgW="5067233" imgH="771457" progId="Excel.Sheet.12">
                  <p:embed/>
                </p:oleObj>
              </mc:Choice>
              <mc:Fallback>
                <p:oleObj name="Worksheet" r:id="rId5" imgW="5067233" imgH="771457"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181600"/>
                        <a:ext cx="8610600" cy="1311275"/>
                      </a:xfrm>
                      <a:prstGeom prst="rect">
                        <a:avLst/>
                      </a:prstGeom>
                      <a:solidFill>
                        <a:schemeClr val="bg1"/>
                      </a:solidFill>
                      <a:ln w="19050">
                        <a:solidFill>
                          <a:schemeClr val="tx1"/>
                        </a:solidFill>
                        <a:miter lim="800000"/>
                        <a:headEnd/>
                        <a:tailEnd/>
                      </a:ln>
                      <a:effectLst/>
                    </p:spPr>
                  </p:pic>
                </p:oleObj>
              </mc:Fallback>
            </mc:AlternateContent>
          </a:graphicData>
        </a:graphic>
      </p:graphicFrame>
      <p:sp>
        <p:nvSpPr>
          <p:cNvPr id="5" name="Rounded Rectangle 4"/>
          <p:cNvSpPr>
            <a:spLocks noChangeArrowheads="1"/>
          </p:cNvSpPr>
          <p:nvPr/>
        </p:nvSpPr>
        <p:spPr bwMode="auto">
          <a:xfrm>
            <a:off x="6858000" y="2438400"/>
            <a:ext cx="1905000" cy="23622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 name="Rounded Rectangle 5"/>
          <p:cNvSpPr>
            <a:spLocks noChangeArrowheads="1"/>
          </p:cNvSpPr>
          <p:nvPr/>
        </p:nvSpPr>
        <p:spPr bwMode="auto">
          <a:xfrm>
            <a:off x="381000" y="2514600"/>
            <a:ext cx="8382000" cy="3048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0119" name="TextBox 6"/>
          <p:cNvSpPr txBox="1">
            <a:spLocks noChangeArrowheads="1"/>
          </p:cNvSpPr>
          <p:nvPr/>
        </p:nvSpPr>
        <p:spPr bwMode="auto">
          <a:xfrm>
            <a:off x="381000" y="9144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dirty="0"/>
              <a:t>Sometimes stored as subgroup which can be ignored at the 2</a:t>
            </a:r>
            <a:r>
              <a:rPr lang="en-US" altLang="en-US" sz="2400" baseline="30000" dirty="0"/>
              <a:t>nd</a:t>
            </a:r>
            <a:r>
              <a:rPr lang="en-US" altLang="en-US" sz="2400" dirty="0"/>
              <a:t> stage…</a:t>
            </a:r>
          </a:p>
        </p:txBody>
      </p:sp>
    </p:spTree>
    <p:extLst>
      <p:ext uri="{BB962C8B-B14F-4D97-AF65-F5344CB8AC3E}">
        <p14:creationId xmlns:p14="http://schemas.microsoft.com/office/powerpoint/2010/main" val="2315000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ChangeAspect="1"/>
          </p:cNvGraphicFramePr>
          <p:nvPr/>
        </p:nvGraphicFramePr>
        <p:xfrm>
          <a:off x="457200" y="2262188"/>
          <a:ext cx="8089900" cy="2843212"/>
        </p:xfrm>
        <a:graphic>
          <a:graphicData uri="http://schemas.openxmlformats.org/presentationml/2006/ole">
            <mc:AlternateContent xmlns:mc="http://schemas.openxmlformats.org/markup-compatibility/2006">
              <mc:Choice xmlns:v="urn:schemas-microsoft-com:vml" Requires="v">
                <p:oleObj spid="_x0000_s67864" name="Worksheet" r:id="rId3" imgW="4905392" imgH="1723957" progId="Excel.Sheet.12">
                  <p:embed/>
                </p:oleObj>
              </mc:Choice>
              <mc:Fallback>
                <p:oleObj name="Worksheet" r:id="rId3" imgW="4905392" imgH="1723957"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62188"/>
                        <a:ext cx="8089900" cy="284321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39" name="Object 3"/>
          <p:cNvGraphicFramePr>
            <a:graphicFrameLocks noChangeAspect="1"/>
          </p:cNvGraphicFramePr>
          <p:nvPr>
            <p:extLst>
              <p:ext uri="{D42A27DB-BD31-4B8C-83A1-F6EECF244321}">
                <p14:modId xmlns:p14="http://schemas.microsoft.com/office/powerpoint/2010/main" val="1811889100"/>
              </p:ext>
            </p:extLst>
          </p:nvPr>
        </p:nvGraphicFramePr>
        <p:xfrm>
          <a:off x="501650" y="5715000"/>
          <a:ext cx="8274050" cy="619125"/>
        </p:xfrm>
        <a:graphic>
          <a:graphicData uri="http://schemas.openxmlformats.org/presentationml/2006/ole">
            <mc:AlternateContent xmlns:mc="http://schemas.openxmlformats.org/markup-compatibility/2006">
              <mc:Choice xmlns:v="urn:schemas-microsoft-com:vml" Requires="v">
                <p:oleObj spid="_x0000_s67865" name="Worksheet" r:id="rId5" imgW="5219633" imgH="390457" progId="Excel.Sheet.12">
                  <p:embed/>
                </p:oleObj>
              </mc:Choice>
              <mc:Fallback>
                <p:oleObj name="Worksheet" r:id="rId5" imgW="5219633" imgH="390457"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650" y="5715000"/>
                        <a:ext cx="8274050" cy="619125"/>
                      </a:xfrm>
                      <a:prstGeom prst="rect">
                        <a:avLst/>
                      </a:prstGeom>
                      <a:solidFill>
                        <a:schemeClr val="bg1"/>
                      </a:solidFill>
                      <a:ln w="19050">
                        <a:solidFill>
                          <a:schemeClr val="tx1"/>
                        </a:solidFill>
                        <a:miter lim="800000"/>
                        <a:headEnd/>
                        <a:tailEnd/>
                      </a:ln>
                      <a:effectLst/>
                    </p:spPr>
                  </p:pic>
                </p:oleObj>
              </mc:Fallback>
            </mc:AlternateContent>
          </a:graphicData>
        </a:graphic>
      </p:graphicFrame>
      <p:sp>
        <p:nvSpPr>
          <p:cNvPr id="91140" name="Title 1"/>
          <p:cNvSpPr>
            <a:spLocks noGrp="1"/>
          </p:cNvSpPr>
          <p:nvPr>
            <p:ph type="title"/>
          </p:nvPr>
        </p:nvSpPr>
        <p:spPr>
          <a:xfrm>
            <a:off x="457200" y="304800"/>
            <a:ext cx="7620000" cy="579438"/>
          </a:xfrm>
        </p:spPr>
        <p:txBody>
          <a:bodyPr/>
          <a:lstStyle/>
          <a:p>
            <a:pPr eaLnBrk="1" hangingPunct="1"/>
            <a:r>
              <a:rPr lang="en-US" altLang="en-US" sz="3200" dirty="0" smtClean="0"/>
              <a:t>Target in database (Example 2)</a:t>
            </a:r>
          </a:p>
        </p:txBody>
      </p:sp>
      <p:sp>
        <p:nvSpPr>
          <p:cNvPr id="5" name="Rounded Rectangle 4"/>
          <p:cNvSpPr>
            <a:spLocks noChangeArrowheads="1"/>
          </p:cNvSpPr>
          <p:nvPr/>
        </p:nvSpPr>
        <p:spPr bwMode="auto">
          <a:xfrm>
            <a:off x="457200" y="4724400"/>
            <a:ext cx="8077200" cy="3810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1142" name="TextBox 5"/>
          <p:cNvSpPr txBox="1">
            <a:spLocks noChangeArrowheads="1"/>
          </p:cNvSpPr>
          <p:nvPr/>
        </p:nvSpPr>
        <p:spPr bwMode="auto">
          <a:xfrm>
            <a:off x="457200" y="1143000"/>
            <a:ext cx="685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dirty="0"/>
              <a:t>But other times can be found as a time period among observed values…</a:t>
            </a:r>
          </a:p>
        </p:txBody>
      </p:sp>
    </p:spTree>
    <p:extLst>
      <p:ext uri="{BB962C8B-B14F-4D97-AF65-F5344CB8AC3E}">
        <p14:creationId xmlns:p14="http://schemas.microsoft.com/office/powerpoint/2010/main" val="336274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7543800" cy="868362"/>
          </a:xfrm>
        </p:spPr>
        <p:txBody>
          <a:bodyPr/>
          <a:lstStyle/>
          <a:p>
            <a:pPr eaLnBrk="1" hangingPunct="1"/>
            <a:r>
              <a:rPr lang="en-US" altLang="en-US" sz="3200" dirty="0" err="1" smtClean="0"/>
              <a:t>CountryData</a:t>
            </a:r>
            <a:r>
              <a:rPr lang="en-US" altLang="en-US" sz="3200" dirty="0" smtClean="0"/>
              <a:t> DSD: Mappings</a:t>
            </a:r>
          </a:p>
        </p:txBody>
      </p:sp>
      <p:sp>
        <p:nvSpPr>
          <p:cNvPr id="27651" name="Rectangle 3"/>
          <p:cNvSpPr>
            <a:spLocks noGrp="1" noChangeArrowheads="1"/>
          </p:cNvSpPr>
          <p:nvPr>
            <p:ph idx="1"/>
          </p:nvPr>
        </p:nvSpPr>
        <p:spPr>
          <a:xfrm>
            <a:off x="457200" y="1371600"/>
            <a:ext cx="8229600" cy="4411662"/>
          </a:xfrm>
        </p:spPr>
        <p:txBody>
          <a:bodyPr/>
          <a:lstStyle/>
          <a:p>
            <a:pPr eaLnBrk="1" hangingPunct="1">
              <a:spcAft>
                <a:spcPts val="600"/>
              </a:spcAft>
            </a:pPr>
            <a:r>
              <a:rPr lang="en-US" altLang="en-US" dirty="0" smtClean="0"/>
              <a:t>Not always obvious which values should be used in some dimensions</a:t>
            </a:r>
          </a:p>
          <a:p>
            <a:pPr eaLnBrk="1" hangingPunct="1">
              <a:spcAft>
                <a:spcPts val="600"/>
              </a:spcAft>
            </a:pPr>
            <a:r>
              <a:rPr lang="en-US" altLang="en-US" dirty="0" smtClean="0"/>
              <a:t>What should be SEX in indicator “Births attended by skilled health personnel”:</a:t>
            </a:r>
          </a:p>
          <a:p>
            <a:pPr lvl="1" eaLnBrk="1" hangingPunct="1">
              <a:spcAft>
                <a:spcPts val="600"/>
              </a:spcAft>
            </a:pPr>
            <a:r>
              <a:rPr lang="en-US" altLang="en-US" sz="2400" dirty="0" smtClean="0"/>
              <a:t>Female?  Total?  Not Applicable?</a:t>
            </a:r>
          </a:p>
          <a:p>
            <a:pPr lvl="1" eaLnBrk="1" hangingPunct="1">
              <a:spcAft>
                <a:spcPts val="600"/>
              </a:spcAft>
            </a:pPr>
            <a:endParaRPr lang="en-US" altLang="en-US" sz="2400" dirty="0" smtClean="0"/>
          </a:p>
          <a:p>
            <a:pPr lvl="1" eaLnBrk="1" hangingPunct="1">
              <a:spcAft>
                <a:spcPts val="600"/>
              </a:spcAft>
            </a:pPr>
            <a:endParaRPr lang="en-US" altLang="en-US" sz="2000" dirty="0"/>
          </a:p>
          <a:p>
            <a:pPr eaLnBrk="1" hangingPunct="1">
              <a:spcAft>
                <a:spcPts val="600"/>
              </a:spcAft>
            </a:pPr>
            <a:r>
              <a:rPr lang="en-US" altLang="en-US" dirty="0" smtClean="0"/>
              <a:t>What about the AGE dimension? </a:t>
            </a:r>
          </a:p>
        </p:txBody>
      </p:sp>
      <p:graphicFrame>
        <p:nvGraphicFramePr>
          <p:cNvPr id="5" name="Object 4"/>
          <p:cNvGraphicFramePr>
            <a:graphicFrameLocks noChangeAspect="1"/>
          </p:cNvGraphicFramePr>
          <p:nvPr>
            <p:extLst>
              <p:ext uri="{D42A27DB-BD31-4B8C-83A1-F6EECF244321}">
                <p14:modId xmlns:p14="http://schemas.microsoft.com/office/powerpoint/2010/main" val="866008055"/>
              </p:ext>
            </p:extLst>
          </p:nvPr>
        </p:nvGraphicFramePr>
        <p:xfrm>
          <a:off x="304800" y="4267200"/>
          <a:ext cx="8450263" cy="495300"/>
        </p:xfrm>
        <a:graphic>
          <a:graphicData uri="http://schemas.openxmlformats.org/presentationml/2006/ole">
            <mc:AlternateContent xmlns:mc="http://schemas.openxmlformats.org/markup-compatibility/2006">
              <mc:Choice xmlns:v="urn:schemas-microsoft-com:vml" Requires="v">
                <p:oleObj spid="_x0000_s152664" name="Worksheet" r:id="rId3" imgW="6667410" imgH="390589" progId="Excel.Sheet.12">
                  <p:embed/>
                </p:oleObj>
              </mc:Choice>
              <mc:Fallback>
                <p:oleObj name="Worksheet" r:id="rId3" imgW="6667410" imgH="390589" progId="Excel.Sheet.12">
                  <p:embed/>
                  <p:pic>
                    <p:nvPicPr>
                      <p:cNvPr id="0" name=""/>
                      <p:cNvPicPr/>
                      <p:nvPr/>
                    </p:nvPicPr>
                    <p:blipFill>
                      <a:blip r:embed="rId4"/>
                      <a:stretch>
                        <a:fillRect/>
                      </a:stretch>
                    </p:blipFill>
                    <p:spPr>
                      <a:xfrm>
                        <a:off x="304800" y="4267200"/>
                        <a:ext cx="8450263" cy="495300"/>
                      </a:xfrm>
                      <a:prstGeom prst="rect">
                        <a:avLst/>
                      </a:prstGeom>
                      <a:solidFill>
                        <a:schemeClr val="bg1"/>
                      </a:solidFill>
                    </p:spPr>
                  </p:pic>
                </p:oleObj>
              </mc:Fallback>
            </mc:AlternateContent>
          </a:graphicData>
        </a:graphic>
      </p:graphicFrame>
      <p:sp>
        <p:nvSpPr>
          <p:cNvPr id="2" name="TextBox 1"/>
          <p:cNvSpPr txBox="1"/>
          <p:nvPr/>
        </p:nvSpPr>
        <p:spPr>
          <a:xfrm>
            <a:off x="6096000" y="4507468"/>
            <a:ext cx="609600" cy="307777"/>
          </a:xfrm>
          <a:prstGeom prst="rect">
            <a:avLst/>
          </a:prstGeom>
          <a:solidFill>
            <a:schemeClr val="bg1"/>
          </a:solidFill>
        </p:spPr>
        <p:txBody>
          <a:bodyPr wrap="square" rtlCol="0">
            <a:spAutoFit/>
          </a:bodyPr>
          <a:lstStyle/>
          <a:p>
            <a:r>
              <a:rPr lang="en-US" sz="1400" dirty="0" smtClean="0"/>
              <a:t>NA</a:t>
            </a:r>
            <a:endParaRPr lang="en-GB" sz="1400" dirty="0"/>
          </a:p>
        </p:txBody>
      </p:sp>
      <p:sp>
        <p:nvSpPr>
          <p:cNvPr id="6" name="TextBox 5"/>
          <p:cNvSpPr txBox="1"/>
          <p:nvPr/>
        </p:nvSpPr>
        <p:spPr>
          <a:xfrm>
            <a:off x="6705600" y="4507467"/>
            <a:ext cx="609600" cy="307777"/>
          </a:xfrm>
          <a:prstGeom prst="rect">
            <a:avLst/>
          </a:prstGeom>
          <a:solidFill>
            <a:schemeClr val="bg1"/>
          </a:solidFill>
        </p:spPr>
        <p:txBody>
          <a:bodyPr wrap="square" rtlCol="0">
            <a:spAutoFit/>
          </a:bodyPr>
          <a:lstStyle/>
          <a:p>
            <a:r>
              <a:rPr lang="en-US" sz="1400" dirty="0" smtClean="0"/>
              <a:t>NA</a:t>
            </a:r>
            <a:endParaRPr lang="en-GB" sz="1400" dirty="0"/>
          </a:p>
        </p:txBody>
      </p:sp>
      <p:sp>
        <p:nvSpPr>
          <p:cNvPr id="3" name="Rounded Rectangle 2"/>
          <p:cNvSpPr/>
          <p:nvPr/>
        </p:nvSpPr>
        <p:spPr bwMode="auto">
          <a:xfrm>
            <a:off x="6705600" y="4507468"/>
            <a:ext cx="609600" cy="307777"/>
          </a:xfrm>
          <a:prstGeom prst="round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 name="Rounded Rectangle 3"/>
          <p:cNvSpPr/>
          <p:nvPr/>
        </p:nvSpPr>
        <p:spPr bwMode="auto">
          <a:xfrm>
            <a:off x="6096000" y="4507468"/>
            <a:ext cx="533400" cy="307777"/>
          </a:xfrm>
          <a:prstGeom prst="round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3815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228600" y="198438"/>
            <a:ext cx="7848600" cy="639762"/>
          </a:xfrm>
        </p:spPr>
        <p:txBody>
          <a:bodyPr/>
          <a:lstStyle/>
          <a:p>
            <a:r>
              <a:rPr lang="en-US" altLang="en-US" sz="3200" dirty="0" smtClean="0"/>
              <a:t>Use of filters at registration</a:t>
            </a:r>
          </a:p>
        </p:txBody>
      </p:sp>
      <p:sp>
        <p:nvSpPr>
          <p:cNvPr id="92163" name="Content Placeholder 2"/>
          <p:cNvSpPr>
            <a:spLocks noGrp="1"/>
          </p:cNvSpPr>
          <p:nvPr>
            <p:ph idx="1"/>
          </p:nvPr>
        </p:nvSpPr>
        <p:spPr>
          <a:xfrm>
            <a:off x="381000" y="1143000"/>
            <a:ext cx="8153400" cy="5486400"/>
          </a:xfrm>
          <a:solidFill>
            <a:schemeClr val="bg1">
              <a:alpha val="0"/>
            </a:schemeClr>
          </a:solidFill>
        </p:spPr>
        <p:txBody>
          <a:bodyPr/>
          <a:lstStyle/>
          <a:p>
            <a:pPr eaLnBrk="1" hangingPunct="1"/>
            <a:r>
              <a:rPr lang="en-US" altLang="en-US" dirty="0" smtClean="0"/>
              <a:t>To deal with the issues of</a:t>
            </a:r>
          </a:p>
          <a:p>
            <a:pPr lvl="1" eaLnBrk="1" hangingPunct="1"/>
            <a:r>
              <a:rPr lang="en-US" altLang="en-US" dirty="0" smtClean="0"/>
              <a:t>multiple sources for a given time period</a:t>
            </a:r>
          </a:p>
          <a:p>
            <a:pPr lvl="1" eaLnBrk="1" hangingPunct="1"/>
            <a:r>
              <a:rPr lang="en-US" altLang="en-US" dirty="0" smtClean="0"/>
              <a:t>overlapping time period beginning with the same year</a:t>
            </a:r>
          </a:p>
          <a:p>
            <a:pPr lvl="1" eaLnBrk="1" hangingPunct="1"/>
            <a:r>
              <a:rPr lang="en-US" altLang="en-US" dirty="0" smtClean="0"/>
              <a:t>targets presented alongside observed values</a:t>
            </a:r>
          </a:p>
          <a:p>
            <a:pPr eaLnBrk="1" hangingPunct="1"/>
            <a:r>
              <a:rPr lang="en-US" altLang="en-US" dirty="0" smtClean="0"/>
              <a:t>The registration page provides a feature to filter out data from a generated SDMX message associated with specific time periods and source references</a:t>
            </a:r>
          </a:p>
        </p:txBody>
      </p:sp>
    </p:spTree>
    <p:extLst>
      <p:ext uri="{BB962C8B-B14F-4D97-AF65-F5344CB8AC3E}">
        <p14:creationId xmlns:p14="http://schemas.microsoft.com/office/powerpoint/2010/main" val="22673723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1" name="Picture 7"/>
          <p:cNvPicPr>
            <a:picLocks noChangeAspect="1" noChangeArrowheads="1"/>
          </p:cNvPicPr>
          <p:nvPr/>
        </p:nvPicPr>
        <p:blipFill>
          <a:blip r:embed="rId2"/>
          <a:srcRect/>
          <a:stretch>
            <a:fillRect/>
          </a:stretch>
        </p:blipFill>
        <p:spPr bwMode="auto">
          <a:xfrm>
            <a:off x="76200" y="1076325"/>
            <a:ext cx="8991600" cy="5619750"/>
          </a:xfrm>
          <a:prstGeom prst="rect">
            <a:avLst/>
          </a:prstGeom>
          <a:noFill/>
          <a:ln w="19050" cap="flat" cmpd="sng">
            <a:solidFill>
              <a:schemeClr val="accent4"/>
            </a:solidFill>
            <a:prstDash val="solid"/>
            <a:miter lim="800000"/>
            <a:headEnd type="none" w="med" len="med"/>
            <a:tailEnd type="none" w="med" len="med"/>
          </a:ln>
        </p:spPr>
      </p:pic>
      <p:sp>
        <p:nvSpPr>
          <p:cNvPr id="5" name="Oval 4"/>
          <p:cNvSpPr>
            <a:spLocks noChangeArrowheads="1"/>
          </p:cNvSpPr>
          <p:nvPr/>
        </p:nvSpPr>
        <p:spPr bwMode="auto">
          <a:xfrm>
            <a:off x="5562600" y="3886200"/>
            <a:ext cx="228600" cy="228600"/>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Down Arrow 7"/>
          <p:cNvSpPr>
            <a:spLocks noChangeArrowheads="1"/>
          </p:cNvSpPr>
          <p:nvPr/>
        </p:nvSpPr>
        <p:spPr bwMode="auto">
          <a:xfrm rot="8336484">
            <a:off x="5760945" y="4036380"/>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Title 1"/>
          <p:cNvSpPr txBox="1">
            <a:spLocks/>
          </p:cNvSpPr>
          <p:nvPr/>
        </p:nvSpPr>
        <p:spPr bwMode="auto">
          <a:xfrm>
            <a:off x="1524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Filter </a:t>
            </a:r>
            <a:r>
              <a:rPr lang="en-US" sz="3200" b="1" kern="0" dirty="0">
                <a:solidFill>
                  <a:srgbClr val="32719C"/>
                </a:solidFill>
                <a:latin typeface="+mj-lt"/>
                <a:ea typeface="+mj-ea"/>
                <a:cs typeface="+mj-cs"/>
              </a:rPr>
              <a:t>by time/ source</a:t>
            </a:r>
          </a:p>
        </p:txBody>
      </p:sp>
      <p:sp>
        <p:nvSpPr>
          <p:cNvPr id="6" name="Down Arrow 5"/>
          <p:cNvSpPr>
            <a:spLocks noChangeArrowheads="1"/>
          </p:cNvSpPr>
          <p:nvPr/>
        </p:nvSpPr>
        <p:spPr bwMode="auto">
          <a:xfrm rot="8336484">
            <a:off x="2743200" y="2641133"/>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2514600" y="2350948"/>
            <a:ext cx="609600"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Tree>
    <p:extLst>
      <p:ext uri="{BB962C8B-B14F-4D97-AF65-F5344CB8AC3E}">
        <p14:creationId xmlns:p14="http://schemas.microsoft.com/office/powerpoint/2010/main" val="397974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p:cNvPicPr>
            <a:picLocks noChangeAspect="1" noChangeArrowheads="1"/>
          </p:cNvPicPr>
          <p:nvPr/>
        </p:nvPicPr>
        <p:blipFill>
          <a:blip r:embed="rId2"/>
          <a:srcRect/>
          <a:stretch>
            <a:fillRect/>
          </a:stretch>
        </p:blipFill>
        <p:spPr bwMode="auto">
          <a:xfrm>
            <a:off x="152400" y="1143000"/>
            <a:ext cx="8869363" cy="5543550"/>
          </a:xfrm>
          <a:prstGeom prst="rect">
            <a:avLst/>
          </a:prstGeom>
          <a:noFill/>
          <a:ln w="19050" cap="flat" cmpd="sng">
            <a:solidFill>
              <a:schemeClr val="accent4"/>
            </a:solidFill>
            <a:prstDash val="solid"/>
            <a:miter lim="800000"/>
            <a:headEnd type="none" w="med" len="med"/>
            <a:tailEnd type="none" w="med" len="med"/>
          </a:ln>
        </p:spPr>
      </p:pic>
      <p:sp>
        <p:nvSpPr>
          <p:cNvPr id="6" name="Title 1"/>
          <p:cNvSpPr txBox="1">
            <a:spLocks/>
          </p:cNvSpPr>
          <p:nvPr/>
        </p:nvSpPr>
        <p:spPr bwMode="auto">
          <a:xfrm>
            <a:off x="152400" y="152400"/>
            <a:ext cx="8305800" cy="792163"/>
          </a:xfrm>
          <a:prstGeom prst="rect">
            <a:avLst/>
          </a:prstGeom>
          <a:noFill/>
          <a:ln w="9525">
            <a:noFill/>
            <a:miter lim="800000"/>
            <a:headEnd/>
            <a:tailEnd/>
          </a:ln>
        </p:spPr>
        <p:txBody>
          <a:bodyPr anchor="b"/>
          <a:lstStyle/>
          <a:p>
            <a:pPr eaLnBrk="0" hangingPunct="0">
              <a:defRPr/>
            </a:pPr>
            <a:r>
              <a:rPr lang="en-US" sz="3200" b="1" kern="0" dirty="0">
                <a:solidFill>
                  <a:srgbClr val="32719C"/>
                </a:solidFill>
                <a:latin typeface="+mj-lt"/>
                <a:ea typeface="+mj-ea"/>
                <a:cs typeface="+mj-cs"/>
              </a:rPr>
              <a:t>Final Step: Select source filter</a:t>
            </a:r>
          </a:p>
        </p:txBody>
      </p:sp>
      <p:sp>
        <p:nvSpPr>
          <p:cNvPr id="4" name="Down Arrow 3"/>
          <p:cNvSpPr>
            <a:spLocks noChangeArrowheads="1"/>
          </p:cNvSpPr>
          <p:nvPr/>
        </p:nvSpPr>
        <p:spPr bwMode="auto">
          <a:xfrm rot="8336484">
            <a:off x="4122645" y="2350457"/>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 name="Rounded Rectangle 4"/>
          <p:cNvSpPr/>
          <p:nvPr/>
        </p:nvSpPr>
        <p:spPr bwMode="auto">
          <a:xfrm>
            <a:off x="2209800" y="2247900"/>
            <a:ext cx="1981200" cy="190500"/>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8450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1" name="Picture 7"/>
          <p:cNvPicPr>
            <a:picLocks noChangeAspect="1" noChangeArrowheads="1"/>
          </p:cNvPicPr>
          <p:nvPr/>
        </p:nvPicPr>
        <p:blipFill>
          <a:blip r:embed="rId2"/>
          <a:srcRect/>
          <a:stretch>
            <a:fillRect/>
          </a:stretch>
        </p:blipFill>
        <p:spPr bwMode="auto">
          <a:xfrm>
            <a:off x="76200" y="1085850"/>
            <a:ext cx="8991600" cy="5619750"/>
          </a:xfrm>
          <a:prstGeom prst="rect">
            <a:avLst/>
          </a:prstGeom>
          <a:noFill/>
          <a:ln w="19050" cap="flat" cmpd="sng">
            <a:solidFill>
              <a:schemeClr val="accent4"/>
            </a:solidFill>
            <a:prstDash val="solid"/>
            <a:miter lim="800000"/>
            <a:headEnd type="none" w="med" len="med"/>
            <a:tailEnd type="none" w="med" len="med"/>
          </a:ln>
        </p:spPr>
      </p:pic>
      <p:sp>
        <p:nvSpPr>
          <p:cNvPr id="5" name="Oval 4"/>
          <p:cNvSpPr>
            <a:spLocks noChangeArrowheads="1"/>
          </p:cNvSpPr>
          <p:nvPr/>
        </p:nvSpPr>
        <p:spPr bwMode="auto">
          <a:xfrm>
            <a:off x="4457700" y="3895725"/>
            <a:ext cx="228600" cy="228600"/>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Down Arrow 7"/>
          <p:cNvSpPr>
            <a:spLocks noChangeArrowheads="1"/>
          </p:cNvSpPr>
          <p:nvPr/>
        </p:nvSpPr>
        <p:spPr bwMode="auto">
          <a:xfrm rot="8336484">
            <a:off x="4656045" y="4036382"/>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Title 1"/>
          <p:cNvSpPr txBox="1">
            <a:spLocks/>
          </p:cNvSpPr>
          <p:nvPr/>
        </p:nvSpPr>
        <p:spPr bwMode="auto">
          <a:xfrm>
            <a:off x="1524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Filter </a:t>
            </a:r>
            <a:r>
              <a:rPr lang="en-US" sz="3200" b="1" kern="0" dirty="0">
                <a:solidFill>
                  <a:srgbClr val="32719C"/>
                </a:solidFill>
                <a:latin typeface="+mj-lt"/>
                <a:ea typeface="+mj-ea"/>
                <a:cs typeface="+mj-cs"/>
              </a:rPr>
              <a:t>by </a:t>
            </a:r>
            <a:r>
              <a:rPr lang="en-US" sz="3200" b="1" kern="0" dirty="0" smtClean="0">
                <a:solidFill>
                  <a:srgbClr val="32719C"/>
                </a:solidFill>
                <a:latin typeface="+mj-lt"/>
                <a:ea typeface="+mj-ea"/>
                <a:cs typeface="+mj-cs"/>
              </a:rPr>
              <a:t>time</a:t>
            </a:r>
            <a:endParaRPr lang="en-US" sz="3200" b="1" kern="0" dirty="0">
              <a:solidFill>
                <a:srgbClr val="32719C"/>
              </a:solidFill>
              <a:latin typeface="+mj-lt"/>
              <a:ea typeface="+mj-ea"/>
              <a:cs typeface="+mj-cs"/>
            </a:endParaRPr>
          </a:p>
        </p:txBody>
      </p:sp>
    </p:spTree>
    <p:extLst>
      <p:ext uri="{BB962C8B-B14F-4D97-AF65-F5344CB8AC3E}">
        <p14:creationId xmlns:p14="http://schemas.microsoft.com/office/powerpoint/2010/main" val="152354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p:cNvPicPr>
            <a:picLocks noChangeAspect="1" noChangeArrowheads="1"/>
          </p:cNvPicPr>
          <p:nvPr/>
        </p:nvPicPr>
        <p:blipFill>
          <a:blip r:embed="rId2"/>
          <a:srcRect/>
          <a:stretch>
            <a:fillRect/>
          </a:stretch>
        </p:blipFill>
        <p:spPr bwMode="auto">
          <a:xfrm>
            <a:off x="152400" y="1143000"/>
            <a:ext cx="8839200" cy="5524500"/>
          </a:xfrm>
          <a:prstGeom prst="rect">
            <a:avLst/>
          </a:prstGeom>
          <a:noFill/>
          <a:ln w="19050" cap="flat" cmpd="sng">
            <a:solidFill>
              <a:schemeClr val="accent4"/>
            </a:solidFill>
            <a:prstDash val="solid"/>
            <a:miter lim="800000"/>
            <a:headEnd type="none" w="med" len="med"/>
            <a:tailEnd type="none" w="med" len="med"/>
          </a:ln>
        </p:spPr>
      </p:pic>
      <p:sp>
        <p:nvSpPr>
          <p:cNvPr id="6" name="Title 1"/>
          <p:cNvSpPr txBox="1">
            <a:spLocks/>
          </p:cNvSpPr>
          <p:nvPr/>
        </p:nvSpPr>
        <p:spPr bwMode="auto">
          <a:xfrm>
            <a:off x="152400" y="152400"/>
            <a:ext cx="8305800" cy="792163"/>
          </a:xfrm>
          <a:prstGeom prst="rect">
            <a:avLst/>
          </a:prstGeom>
          <a:noFill/>
          <a:ln w="9525">
            <a:noFill/>
            <a:miter lim="800000"/>
            <a:headEnd/>
            <a:tailEnd/>
          </a:ln>
        </p:spPr>
        <p:txBody>
          <a:bodyPr anchor="b"/>
          <a:lstStyle/>
          <a:p>
            <a:pPr eaLnBrk="0" hangingPunct="0">
              <a:defRPr/>
            </a:pPr>
            <a:r>
              <a:rPr lang="en-US" sz="3200" b="1" kern="0" dirty="0">
                <a:solidFill>
                  <a:srgbClr val="32719C"/>
                </a:solidFill>
                <a:latin typeface="+mj-lt"/>
                <a:ea typeface="+mj-ea"/>
                <a:cs typeface="+mj-cs"/>
              </a:rPr>
              <a:t>Final Step: Select time filter</a:t>
            </a:r>
          </a:p>
        </p:txBody>
      </p:sp>
      <p:sp>
        <p:nvSpPr>
          <p:cNvPr id="2" name="Rounded Rectangle 1"/>
          <p:cNvSpPr/>
          <p:nvPr/>
        </p:nvSpPr>
        <p:spPr bwMode="auto">
          <a:xfrm>
            <a:off x="2209800" y="2095500"/>
            <a:ext cx="533400" cy="190500"/>
          </a:xfrm>
          <a:prstGeom prst="roundRect">
            <a:avLst/>
          </a:prstGeom>
          <a:noFill/>
          <a:ln w="190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 name="Down Arrow 4"/>
          <p:cNvSpPr>
            <a:spLocks noChangeArrowheads="1"/>
          </p:cNvSpPr>
          <p:nvPr/>
        </p:nvSpPr>
        <p:spPr bwMode="auto">
          <a:xfrm rot="8336484">
            <a:off x="2827245" y="2219076"/>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4558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noChangeArrowheads="1"/>
          </p:cNvPicPr>
          <p:nvPr/>
        </p:nvPicPr>
        <p:blipFill>
          <a:blip r:embed="rId2"/>
          <a:srcRect/>
          <a:stretch>
            <a:fillRect/>
          </a:stretch>
        </p:blipFill>
        <p:spPr bwMode="auto">
          <a:xfrm>
            <a:off x="166688" y="990600"/>
            <a:ext cx="8777287" cy="5486400"/>
          </a:xfrm>
          <a:prstGeom prst="rect">
            <a:avLst/>
          </a:prstGeom>
          <a:noFill/>
          <a:ln w="19050" cap="flat" cmpd="sng">
            <a:solidFill>
              <a:schemeClr val="accent4"/>
            </a:solidFill>
            <a:prstDash val="solid"/>
            <a:miter lim="800000"/>
            <a:headEnd type="none" w="med" len="med"/>
            <a:tailEnd type="none" w="med" len="med"/>
          </a:ln>
        </p:spPr>
      </p:pic>
      <p:sp>
        <p:nvSpPr>
          <p:cNvPr id="5" name="Oval 4"/>
          <p:cNvSpPr>
            <a:spLocks noChangeArrowheads="1"/>
          </p:cNvSpPr>
          <p:nvPr/>
        </p:nvSpPr>
        <p:spPr bwMode="auto">
          <a:xfrm>
            <a:off x="735013" y="3346450"/>
            <a:ext cx="152400" cy="152400"/>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650875" y="4891088"/>
            <a:ext cx="1482725" cy="2143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Down Arrow 7"/>
          <p:cNvSpPr>
            <a:spLocks noChangeArrowheads="1"/>
          </p:cNvSpPr>
          <p:nvPr/>
        </p:nvSpPr>
        <p:spPr bwMode="auto">
          <a:xfrm rot="8336484">
            <a:off x="2000401" y="5138900"/>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 name="Title 1"/>
          <p:cNvSpPr txBox="1">
            <a:spLocks/>
          </p:cNvSpPr>
          <p:nvPr/>
        </p:nvSpPr>
        <p:spPr bwMode="auto">
          <a:xfrm>
            <a:off x="457200" y="76200"/>
            <a:ext cx="8686800" cy="792163"/>
          </a:xfrm>
          <a:prstGeom prst="rect">
            <a:avLst/>
          </a:prstGeom>
          <a:noFill/>
          <a:ln w="9525">
            <a:noFill/>
            <a:miter lim="800000"/>
            <a:headEnd/>
            <a:tailEnd/>
          </a:ln>
        </p:spPr>
        <p:txBody>
          <a:bodyPr anchor="b"/>
          <a:lstStyle/>
          <a:p>
            <a:pPr eaLnBrk="0" hangingPunct="0">
              <a:defRPr/>
            </a:pPr>
            <a:r>
              <a:rPr lang="en-US" sz="3200" b="1" kern="0" dirty="0">
                <a:solidFill>
                  <a:srgbClr val="32719C"/>
                </a:solidFill>
                <a:latin typeface="+mj-lt"/>
                <a:ea typeface="+mj-ea"/>
                <a:cs typeface="+mj-cs"/>
              </a:rPr>
              <a:t>Final Step: Register </a:t>
            </a:r>
            <a:r>
              <a:rPr lang="en-US" sz="3200" b="1" kern="0" dirty="0" smtClean="0">
                <a:solidFill>
                  <a:srgbClr val="32719C"/>
                </a:solidFill>
                <a:latin typeface="+mj-lt"/>
                <a:ea typeface="+mj-ea"/>
                <a:cs typeface="+mj-cs"/>
              </a:rPr>
              <a:t>new mappings</a:t>
            </a:r>
            <a:endParaRPr lang="en-US" sz="3200" b="1" kern="0" dirty="0">
              <a:solidFill>
                <a:srgbClr val="32719C"/>
              </a:solidFill>
              <a:latin typeface="+mj-lt"/>
              <a:ea typeface="+mj-ea"/>
              <a:cs typeface="+mj-cs"/>
            </a:endParaRPr>
          </a:p>
        </p:txBody>
      </p:sp>
      <p:sp>
        <p:nvSpPr>
          <p:cNvPr id="10" name="Rounded Rectangle 9"/>
          <p:cNvSpPr>
            <a:spLocks noChangeArrowheads="1"/>
          </p:cNvSpPr>
          <p:nvPr/>
        </p:nvSpPr>
        <p:spPr bwMode="auto">
          <a:xfrm>
            <a:off x="2514600" y="2209800"/>
            <a:ext cx="609600"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 name="Rounded Rectangle 11"/>
          <p:cNvSpPr>
            <a:spLocks noChangeArrowheads="1"/>
          </p:cNvSpPr>
          <p:nvPr/>
        </p:nvSpPr>
        <p:spPr bwMode="auto">
          <a:xfrm>
            <a:off x="1333800" y="2895600"/>
            <a:ext cx="1942800" cy="2778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3" name="Rounded Rectangle 12"/>
          <p:cNvSpPr>
            <a:spLocks noChangeArrowheads="1"/>
          </p:cNvSpPr>
          <p:nvPr/>
        </p:nvSpPr>
        <p:spPr bwMode="auto">
          <a:xfrm>
            <a:off x="2078037" y="4864507"/>
            <a:ext cx="817563" cy="214312"/>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1137721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42" presetClass="path" presetSubtype="0" accel="50000" decel="50000" fill="hold" grpId="1" nodeType="withEffect">
                                  <p:stCondLst>
                                    <p:cond delay="0"/>
                                  </p:stCondLst>
                                  <p:childTnLst>
                                    <p:animMotion origin="layout" path="M -3.33333E-6 -7.40741E-7 L 0.04792 0.0044 " pathEditMode="relative" rAng="0" ptsTypes="AA">
                                      <p:cBhvr>
                                        <p:cTn id="30" dur="1000" fill="hold"/>
                                        <p:tgtEl>
                                          <p:spTgt spid="8"/>
                                        </p:tgtEl>
                                        <p:attrNameLst>
                                          <p:attrName>ppt_x</p:attrName>
                                          <p:attrName>ppt_y</p:attrName>
                                        </p:attrNameLst>
                                      </p:cBhvr>
                                      <p:rCtr x="2396" y="208"/>
                                    </p:animMotion>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2" grpId="0" animBg="1"/>
      <p:bldP spid="12" grpId="1" animBg="1"/>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2400" y="152400"/>
            <a:ext cx="8305800" cy="792163"/>
          </a:xfrm>
          <a:prstGeom prst="rect">
            <a:avLst/>
          </a:prstGeom>
          <a:noFill/>
          <a:ln w="9525">
            <a:noFill/>
            <a:miter lim="800000"/>
            <a:headEnd/>
            <a:tailEnd/>
          </a:ln>
        </p:spPr>
        <p:txBody>
          <a:bodyPr anchor="b"/>
          <a:lstStyle/>
          <a:p>
            <a:pPr eaLnBrk="0" hangingPunct="0">
              <a:defRPr/>
            </a:pPr>
            <a:r>
              <a:rPr lang="en-US" sz="3200" b="1" kern="0" dirty="0">
                <a:solidFill>
                  <a:srgbClr val="32719C"/>
                </a:solidFill>
                <a:latin typeface="+mj-lt"/>
                <a:ea typeface="+mj-ea"/>
                <a:cs typeface="+mj-cs"/>
              </a:rPr>
              <a:t>Final Step: Complete</a:t>
            </a:r>
          </a:p>
        </p:txBody>
      </p:sp>
      <p:sp>
        <p:nvSpPr>
          <p:cNvPr id="98307" name="Oval 5"/>
          <p:cNvSpPr>
            <a:spLocks noChangeArrowheads="1"/>
          </p:cNvSpPr>
          <p:nvPr/>
        </p:nvSpPr>
        <p:spPr bwMode="auto">
          <a:xfrm>
            <a:off x="8153400" y="4613275"/>
            <a:ext cx="381000" cy="152400"/>
          </a:xfrm>
          <a:prstGeom prst="ellipse">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8308" name="Oval 6"/>
          <p:cNvSpPr>
            <a:spLocks noChangeArrowheads="1"/>
          </p:cNvSpPr>
          <p:nvPr/>
        </p:nvSpPr>
        <p:spPr bwMode="auto">
          <a:xfrm>
            <a:off x="8145463" y="4827588"/>
            <a:ext cx="381000" cy="152400"/>
          </a:xfrm>
          <a:prstGeom prst="ellipse">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9830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1133475"/>
            <a:ext cx="8793162"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33845444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228600" y="122238"/>
            <a:ext cx="8001000" cy="639762"/>
          </a:xfrm>
        </p:spPr>
        <p:txBody>
          <a:bodyPr/>
          <a:lstStyle/>
          <a:p>
            <a:r>
              <a:rPr lang="en-US" altLang="en-US" sz="3200" dirty="0" smtClean="0"/>
              <a:t>Exercise 4: Filter time series</a:t>
            </a:r>
          </a:p>
        </p:txBody>
      </p:sp>
      <p:sp>
        <p:nvSpPr>
          <p:cNvPr id="3" name="Content Placeholder 2"/>
          <p:cNvSpPr>
            <a:spLocks noGrp="1"/>
          </p:cNvSpPr>
          <p:nvPr>
            <p:ph idx="1"/>
          </p:nvPr>
        </p:nvSpPr>
        <p:spPr>
          <a:xfrm>
            <a:off x="228600" y="914400"/>
            <a:ext cx="8686800" cy="5791200"/>
          </a:xfrm>
        </p:spPr>
        <p:txBody>
          <a:bodyPr/>
          <a:lstStyle/>
          <a:p>
            <a:pPr>
              <a:defRPr/>
            </a:pPr>
            <a:r>
              <a:rPr lang="en-US" dirty="0" smtClean="0"/>
              <a:t>Use </a:t>
            </a:r>
            <a:r>
              <a:rPr lang="en-US" dirty="0" smtClean="0">
                <a:solidFill>
                  <a:srgbClr val="32719C"/>
                </a:solidFill>
              </a:rPr>
              <a:t>unstats.un.org/</a:t>
            </a:r>
            <a:r>
              <a:rPr lang="en-US" dirty="0" err="1" smtClean="0">
                <a:solidFill>
                  <a:srgbClr val="32719C"/>
                </a:solidFill>
              </a:rPr>
              <a:t>demoginfo</a:t>
            </a:r>
            <a:r>
              <a:rPr lang="en-US" dirty="0" smtClean="0">
                <a:solidFill>
                  <a:srgbClr val="32719C"/>
                </a:solidFill>
              </a:rPr>
              <a:t>[1-6]</a:t>
            </a:r>
          </a:p>
          <a:p>
            <a:pPr>
              <a:defRPr/>
            </a:pPr>
            <a:endParaRPr lang="en-US" dirty="0" smtClean="0"/>
          </a:p>
          <a:p>
            <a:pPr>
              <a:defRPr/>
            </a:pPr>
            <a:r>
              <a:rPr lang="en-US" dirty="0" smtClean="0"/>
              <a:t>Map/ amend/ publish the time series for;</a:t>
            </a:r>
          </a:p>
          <a:p>
            <a:pPr marL="858837" lvl="1" indent="-514350">
              <a:buFont typeface="+mj-lt"/>
              <a:buAutoNum type="arabicPeriod"/>
              <a:defRPr/>
            </a:pPr>
            <a:r>
              <a:rPr lang="en-US" dirty="0" smtClean="0"/>
              <a:t>“Under-five mortality rate”</a:t>
            </a:r>
          </a:p>
          <a:p>
            <a:pPr marL="858837" lvl="1" indent="-514350">
              <a:buFont typeface="+mj-lt"/>
              <a:buAutoNum type="arabicPeriod"/>
              <a:defRPr/>
            </a:pPr>
            <a:r>
              <a:rPr lang="en-US" dirty="0" smtClean="0"/>
              <a:t>“Maternal mortality ratio (MMR)”</a:t>
            </a:r>
          </a:p>
          <a:p>
            <a:pPr marL="858837" lvl="1" indent="-514350">
              <a:buFont typeface="+mj-lt"/>
              <a:buAutoNum type="arabicPeriod"/>
              <a:defRPr/>
            </a:pPr>
            <a:r>
              <a:rPr lang="en-US" dirty="0" smtClean="0"/>
              <a:t>“Tuberculosis prevalence rate”</a:t>
            </a:r>
          </a:p>
          <a:p>
            <a:pPr marL="858837" lvl="1" indent="-514350">
              <a:buFont typeface="+mj-lt"/>
              <a:buAutoNum type="arabicPeriod"/>
              <a:defRPr/>
            </a:pPr>
            <a:r>
              <a:rPr lang="en-US" dirty="0" smtClean="0"/>
              <a:t>“Proportion of the population using improved sanitation facilities”</a:t>
            </a:r>
          </a:p>
          <a:p>
            <a:pPr lvl="1">
              <a:defRPr/>
            </a:pPr>
            <a:endParaRPr lang="en-US" dirty="0"/>
          </a:p>
        </p:txBody>
      </p:sp>
    </p:spTree>
    <p:extLst>
      <p:ext uri="{BB962C8B-B14F-4D97-AF65-F5344CB8AC3E}">
        <p14:creationId xmlns:p14="http://schemas.microsoft.com/office/powerpoint/2010/main" val="6573346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00"/>
            <a:ext cx="7543800" cy="868362"/>
          </a:xfrm>
        </p:spPr>
        <p:txBody>
          <a:bodyPr/>
          <a:lstStyle/>
          <a:p>
            <a:pPr>
              <a:spcBef>
                <a:spcPts val="600"/>
              </a:spcBef>
              <a:spcAft>
                <a:spcPts val="600"/>
              </a:spcAft>
            </a:pPr>
            <a:r>
              <a:rPr lang="en-US" sz="3600" dirty="0" smtClean="0"/>
              <a:t>New features in DevInfo 7.1</a:t>
            </a:r>
          </a:p>
        </p:txBody>
      </p:sp>
    </p:spTree>
    <p:extLst>
      <p:ext uri="{BB962C8B-B14F-4D97-AF65-F5344CB8AC3E}">
        <p14:creationId xmlns:p14="http://schemas.microsoft.com/office/powerpoint/2010/main" val="15199259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Improved Quick Data Search </a:t>
            </a:r>
            <a:endParaRPr lang="en-US" sz="3200" b="1" kern="0" dirty="0">
              <a:solidFill>
                <a:srgbClr val="32719C"/>
              </a:solidFill>
              <a:latin typeface="+mj-lt"/>
              <a:ea typeface="+mj-ea"/>
              <a:cs typeface="+mj-cs"/>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553"/>
          <a:stretch/>
        </p:blipFill>
        <p:spPr>
          <a:xfrm>
            <a:off x="457200" y="1066800"/>
            <a:ext cx="8229600" cy="5444571"/>
          </a:xfrm>
          <a:prstGeom prst="rect">
            <a:avLst/>
          </a:prstGeom>
          <a:ln>
            <a:solidFill>
              <a:schemeClr val="tx1"/>
            </a:solidFill>
          </a:ln>
        </p:spPr>
      </p:pic>
      <p:sp>
        <p:nvSpPr>
          <p:cNvPr id="8" name="Rounded Rectangle 7"/>
          <p:cNvSpPr>
            <a:spLocks noChangeArrowheads="1"/>
          </p:cNvSpPr>
          <p:nvPr/>
        </p:nvSpPr>
        <p:spPr bwMode="auto">
          <a:xfrm>
            <a:off x="609600" y="3352800"/>
            <a:ext cx="7239000" cy="1219200"/>
          </a:xfrm>
          <a:prstGeom prst="roundRect">
            <a:avLst>
              <a:gd name="adj" fmla="val 16667"/>
            </a:avLst>
          </a:prstGeom>
          <a:noFill/>
          <a:ln w="317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752850"/>
            <a:ext cx="1333500" cy="5905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3800475"/>
            <a:ext cx="1876425" cy="238125"/>
          </a:xfrm>
          <a:prstGeom prst="rect">
            <a:avLst/>
          </a:prstGeom>
        </p:spPr>
      </p:pic>
    </p:spTree>
    <p:extLst>
      <p:ext uri="{BB962C8B-B14F-4D97-AF65-F5344CB8AC3E}">
        <p14:creationId xmlns:p14="http://schemas.microsoft.com/office/powerpoint/2010/main" val="381349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6200"/>
            <a:ext cx="7924800" cy="868362"/>
          </a:xfrm>
        </p:spPr>
        <p:txBody>
          <a:bodyPr/>
          <a:lstStyle/>
          <a:p>
            <a:pPr eaLnBrk="1" hangingPunct="1"/>
            <a:r>
              <a:rPr lang="en-US" altLang="en-US" sz="3200" dirty="0" err="1" smtClean="0"/>
              <a:t>CountryData</a:t>
            </a:r>
            <a:r>
              <a:rPr lang="en-US" altLang="en-US" sz="3200" dirty="0" smtClean="0"/>
              <a:t> DSD: Mappings (2)</a:t>
            </a:r>
          </a:p>
        </p:txBody>
      </p:sp>
      <p:sp>
        <p:nvSpPr>
          <p:cNvPr id="28675" name="Rectangle 3"/>
          <p:cNvSpPr>
            <a:spLocks noGrp="1" noChangeArrowheads="1"/>
          </p:cNvSpPr>
          <p:nvPr>
            <p:ph idx="1"/>
          </p:nvPr>
        </p:nvSpPr>
        <p:spPr>
          <a:xfrm>
            <a:off x="457200" y="1371600"/>
            <a:ext cx="8229600" cy="4411662"/>
          </a:xfrm>
        </p:spPr>
        <p:txBody>
          <a:bodyPr/>
          <a:lstStyle/>
          <a:p>
            <a:pPr eaLnBrk="1" hangingPunct="1">
              <a:spcAft>
                <a:spcPts val="600"/>
              </a:spcAft>
            </a:pPr>
            <a:r>
              <a:rPr lang="en-US" altLang="en-US" dirty="0" smtClean="0"/>
              <a:t>Inconsistent mappings lead to duplications and other anomalies</a:t>
            </a:r>
          </a:p>
          <a:p>
            <a:pPr eaLnBrk="1" hangingPunct="1">
              <a:spcAft>
                <a:spcPts val="600"/>
              </a:spcAft>
            </a:pPr>
            <a:r>
              <a:rPr lang="en-US" altLang="en-US" dirty="0" smtClean="0"/>
              <a:t>In CountryData, mappings for time series are agreed before data exchange</a:t>
            </a:r>
          </a:p>
          <a:p>
            <a:pPr eaLnBrk="1" hangingPunct="1">
              <a:spcAft>
                <a:spcPts val="600"/>
              </a:spcAft>
            </a:pPr>
            <a:r>
              <a:rPr lang="en-US" altLang="en-US" dirty="0" smtClean="0"/>
              <a:t>For the MDG dataset, there has been a spreadsheet developed with the recommended mappings for each time series</a:t>
            </a:r>
          </a:p>
        </p:txBody>
      </p:sp>
    </p:spTree>
    <p:extLst>
      <p:ext uri="{BB962C8B-B14F-4D97-AF65-F5344CB8AC3E}">
        <p14:creationId xmlns:p14="http://schemas.microsoft.com/office/powerpoint/2010/main" val="26531776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62199"/>
            <a:ext cx="8703794" cy="3733801"/>
          </a:xfrm>
          <a:prstGeom prst="rect">
            <a:avLst/>
          </a:prstGeom>
          <a:ln>
            <a:solidFill>
              <a:schemeClr val="tx1"/>
            </a:solidFill>
          </a:ln>
        </p:spPr>
      </p:pic>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Database updates and publishing</a:t>
            </a:r>
            <a:endParaRPr lang="en-US" sz="3200" b="1" kern="0" dirty="0">
              <a:solidFill>
                <a:srgbClr val="32719C"/>
              </a:solidFill>
              <a:latin typeface="+mj-lt"/>
              <a:ea typeface="+mj-ea"/>
              <a:cs typeface="+mj-cs"/>
            </a:endParaRPr>
          </a:p>
        </p:txBody>
      </p:sp>
      <p:sp>
        <p:nvSpPr>
          <p:cNvPr id="8" name="Rounded Rectangle 7"/>
          <p:cNvSpPr>
            <a:spLocks noChangeArrowheads="1"/>
          </p:cNvSpPr>
          <p:nvPr/>
        </p:nvSpPr>
        <p:spPr bwMode="auto">
          <a:xfrm>
            <a:off x="609600" y="3581400"/>
            <a:ext cx="1752600" cy="381000"/>
          </a:xfrm>
          <a:prstGeom prst="roundRect">
            <a:avLst>
              <a:gd name="adj" fmla="val 16667"/>
            </a:avLst>
          </a:prstGeom>
          <a:noFill/>
          <a:ln w="317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TextBox 6"/>
          <p:cNvSpPr txBox="1">
            <a:spLocks noChangeArrowheads="1"/>
          </p:cNvSpPr>
          <p:nvPr/>
        </p:nvSpPr>
        <p:spPr bwMode="auto">
          <a:xfrm>
            <a:off x="381000" y="998537"/>
            <a:ext cx="746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dirty="0" smtClean="0"/>
              <a:t>After updating your database with new data, you can optimize and publish the updates in SDMX at the same time in Admin Panel</a:t>
            </a:r>
            <a:endParaRPr lang="en-US" altLang="en-US" sz="2400" dirty="0"/>
          </a:p>
        </p:txBody>
      </p:sp>
      <p:sp>
        <p:nvSpPr>
          <p:cNvPr id="10" name="Oval 9"/>
          <p:cNvSpPr>
            <a:spLocks noChangeArrowheads="1"/>
          </p:cNvSpPr>
          <p:nvPr/>
        </p:nvSpPr>
        <p:spPr bwMode="auto">
          <a:xfrm>
            <a:off x="2438400" y="4495800"/>
            <a:ext cx="228600" cy="228600"/>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 name="Down Arrow 10"/>
          <p:cNvSpPr>
            <a:spLocks noChangeArrowheads="1"/>
          </p:cNvSpPr>
          <p:nvPr/>
        </p:nvSpPr>
        <p:spPr bwMode="auto">
          <a:xfrm rot="8336484">
            <a:off x="2987488" y="4241280"/>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 name="Rounded Rectangle 11"/>
          <p:cNvSpPr>
            <a:spLocks noChangeArrowheads="1"/>
          </p:cNvSpPr>
          <p:nvPr/>
        </p:nvSpPr>
        <p:spPr bwMode="auto">
          <a:xfrm>
            <a:off x="2611179" y="4018221"/>
            <a:ext cx="533400" cy="228600"/>
          </a:xfrm>
          <a:prstGeom prst="roundRect">
            <a:avLst>
              <a:gd name="adj" fmla="val 16667"/>
            </a:avLst>
          </a:prstGeom>
          <a:noFill/>
          <a:ln w="317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91746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a:defRPr/>
            </a:pPr>
            <a:r>
              <a:rPr lang="en-US" sz="3200" b="1" kern="0" dirty="0">
                <a:solidFill>
                  <a:srgbClr val="32719C"/>
                </a:solidFill>
              </a:rPr>
              <a:t>Database updates and publishing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44" y="1295400"/>
            <a:ext cx="8667565" cy="5160458"/>
          </a:xfrm>
          <a:prstGeom prst="rect">
            <a:avLst/>
          </a:prstGeom>
          <a:ln>
            <a:solidFill>
              <a:schemeClr val="tx1"/>
            </a:solidFill>
          </a:ln>
        </p:spPr>
      </p:pic>
      <p:sp>
        <p:nvSpPr>
          <p:cNvPr id="10" name="Down Arrow 9"/>
          <p:cNvSpPr>
            <a:spLocks noChangeArrowheads="1"/>
          </p:cNvSpPr>
          <p:nvPr/>
        </p:nvSpPr>
        <p:spPr bwMode="auto">
          <a:xfrm rot="8336484">
            <a:off x="7999867" y="5544289"/>
            <a:ext cx="743446" cy="658723"/>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 name="Rounded Rectangle 10"/>
          <p:cNvSpPr>
            <a:spLocks noChangeArrowheads="1"/>
          </p:cNvSpPr>
          <p:nvPr/>
        </p:nvSpPr>
        <p:spPr bwMode="auto">
          <a:xfrm>
            <a:off x="7467600" y="5251597"/>
            <a:ext cx="903990" cy="311004"/>
          </a:xfrm>
          <a:prstGeom prst="roundRect">
            <a:avLst>
              <a:gd name="adj" fmla="val 16667"/>
            </a:avLst>
          </a:prstGeom>
          <a:noFill/>
          <a:ln w="317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45829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33" y="1066800"/>
            <a:ext cx="8077200" cy="5677118"/>
          </a:xfrm>
          <a:prstGeom prst="rect">
            <a:avLst/>
          </a:prstGeom>
          <a:ln>
            <a:solidFill>
              <a:schemeClr val="tx1"/>
            </a:solidFill>
          </a:ln>
        </p:spPr>
      </p:pic>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a:defRPr/>
            </a:pPr>
            <a:r>
              <a:rPr lang="en-US" sz="3200" b="1" kern="0" dirty="0">
                <a:solidFill>
                  <a:srgbClr val="32719C"/>
                </a:solidFill>
              </a:rPr>
              <a:t>Database updates and publishing</a:t>
            </a:r>
          </a:p>
        </p:txBody>
      </p:sp>
      <p:sp>
        <p:nvSpPr>
          <p:cNvPr id="10" name="Down Arrow 9"/>
          <p:cNvSpPr>
            <a:spLocks noChangeArrowheads="1"/>
          </p:cNvSpPr>
          <p:nvPr/>
        </p:nvSpPr>
        <p:spPr bwMode="auto">
          <a:xfrm rot="16200000">
            <a:off x="3972550" y="6162051"/>
            <a:ext cx="486023" cy="658723"/>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Oval 6"/>
          <p:cNvSpPr>
            <a:spLocks noChangeArrowheads="1"/>
          </p:cNvSpPr>
          <p:nvPr/>
        </p:nvSpPr>
        <p:spPr bwMode="auto">
          <a:xfrm>
            <a:off x="2971800" y="5943600"/>
            <a:ext cx="228600" cy="228600"/>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Rounded Rectangle 7"/>
          <p:cNvSpPr>
            <a:spLocks noChangeArrowheads="1"/>
          </p:cNvSpPr>
          <p:nvPr/>
        </p:nvSpPr>
        <p:spPr bwMode="auto">
          <a:xfrm>
            <a:off x="4686300" y="6397173"/>
            <a:ext cx="952499" cy="228600"/>
          </a:xfrm>
          <a:prstGeom prst="roundRect">
            <a:avLst>
              <a:gd name="adj" fmla="val 16667"/>
            </a:avLst>
          </a:prstGeom>
          <a:noFill/>
          <a:ln w="317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87975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a:defRPr/>
            </a:pPr>
            <a:r>
              <a:rPr lang="en-US" sz="3200" b="1" kern="0" dirty="0">
                <a:solidFill>
                  <a:srgbClr val="32719C"/>
                </a:solidFill>
              </a:rPr>
              <a:t>Database updates and publishing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634" y="1219200"/>
            <a:ext cx="8393566" cy="4457700"/>
          </a:xfrm>
          <a:prstGeom prst="rect">
            <a:avLst/>
          </a:prstGeom>
          <a:ln>
            <a:solidFill>
              <a:schemeClr val="tx1"/>
            </a:solidFill>
          </a:ln>
        </p:spPr>
      </p:pic>
      <p:sp>
        <p:nvSpPr>
          <p:cNvPr id="9" name="Rounded Rectangle 8"/>
          <p:cNvSpPr>
            <a:spLocks noChangeArrowheads="1"/>
          </p:cNvSpPr>
          <p:nvPr/>
        </p:nvSpPr>
        <p:spPr bwMode="auto">
          <a:xfrm>
            <a:off x="5562600" y="2057400"/>
            <a:ext cx="903990" cy="387204"/>
          </a:xfrm>
          <a:prstGeom prst="roundRect">
            <a:avLst>
              <a:gd name="adj" fmla="val 16667"/>
            </a:avLst>
          </a:prstGeom>
          <a:noFill/>
          <a:ln w="317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8861010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a:defRPr/>
            </a:pPr>
            <a:r>
              <a:rPr lang="en-US" sz="3200" b="1" kern="0" dirty="0" smtClean="0">
                <a:solidFill>
                  <a:srgbClr val="32719C"/>
                </a:solidFill>
              </a:rPr>
              <a:t>DevInfo installation and upgrading</a:t>
            </a:r>
            <a:endParaRPr lang="en-US" sz="3200" b="1" kern="0" dirty="0">
              <a:solidFill>
                <a:srgbClr val="32719C"/>
              </a:solidFill>
            </a:endParaRPr>
          </a:p>
        </p:txBody>
      </p:sp>
      <p:sp>
        <p:nvSpPr>
          <p:cNvPr id="6" name="Rectangle 3"/>
          <p:cNvSpPr>
            <a:spLocks noGrp="1" noChangeArrowheads="1"/>
          </p:cNvSpPr>
          <p:nvPr>
            <p:ph idx="1"/>
          </p:nvPr>
        </p:nvSpPr>
        <p:spPr>
          <a:xfrm>
            <a:off x="457200" y="1143000"/>
            <a:ext cx="8458200" cy="5562600"/>
          </a:xfrm>
        </p:spPr>
        <p:txBody>
          <a:bodyPr/>
          <a:lstStyle/>
          <a:p>
            <a:pPr eaLnBrk="1" hangingPunct="1">
              <a:spcAft>
                <a:spcPts val="600"/>
              </a:spcAft>
            </a:pPr>
            <a:r>
              <a:rPr lang="en-US" altLang="en-US" sz="2800" dirty="0" smtClean="0"/>
              <a:t>The latest version of DevInfo is 7.1.0.1</a:t>
            </a:r>
            <a:endParaRPr lang="en-US" altLang="en-US" sz="2800" dirty="0"/>
          </a:p>
          <a:p>
            <a:pPr lvl="1" eaLnBrk="1" hangingPunct="1"/>
            <a:r>
              <a:rPr lang="en-US" altLang="en-US" sz="2400" dirty="0" smtClean="0"/>
              <a:t>Starting with this version, you no longer need to uninstall and reinstall in order to upgrade</a:t>
            </a:r>
          </a:p>
          <a:p>
            <a:pPr lvl="1" eaLnBrk="1" hangingPunct="1"/>
            <a:r>
              <a:rPr lang="en-US" altLang="en-US" sz="2400" dirty="0" smtClean="0"/>
              <a:t>Instead you will use patches available on the DevInfo Downloads page</a:t>
            </a:r>
            <a:endParaRPr lang="en-US" altLang="en-US" sz="2400" dirty="0"/>
          </a:p>
          <a:p>
            <a:pPr marL="349250" lvl="1" indent="0"/>
            <a:endParaRPr lang="en-US" altLang="en-US" dirty="0" smtClean="0"/>
          </a:p>
          <a:p>
            <a:pPr marL="349250" lvl="1" indent="0">
              <a:buFont typeface="Wingdings" pitchFamily="2" charset="2"/>
              <a:buNone/>
            </a:pPr>
            <a:endParaRPr lang="en-US" altLang="en-US" dirty="0" smtClean="0"/>
          </a:p>
          <a:p>
            <a:pPr marL="0" indent="0"/>
            <a:endParaRPr lang="en-US" altLang="en-US" dirty="0" smtClean="0"/>
          </a:p>
          <a:p>
            <a:pPr marL="0" indent="0"/>
            <a:endParaRPr lang="en-US" alt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395662"/>
            <a:ext cx="5943600" cy="3157538"/>
          </a:xfrm>
          <a:prstGeom prst="rect">
            <a:avLst/>
          </a:prstGeom>
        </p:spPr>
      </p:pic>
      <p:sp>
        <p:nvSpPr>
          <p:cNvPr id="7" name="Rounded Rectangle 6"/>
          <p:cNvSpPr>
            <a:spLocks noChangeArrowheads="1"/>
          </p:cNvSpPr>
          <p:nvPr/>
        </p:nvSpPr>
        <p:spPr bwMode="auto">
          <a:xfrm>
            <a:off x="2895600" y="5029200"/>
            <a:ext cx="3886200" cy="152400"/>
          </a:xfrm>
          <a:prstGeom prst="roundRect">
            <a:avLst>
              <a:gd name="adj" fmla="val 16667"/>
            </a:avLst>
          </a:prstGeom>
          <a:noFill/>
          <a:ln w="317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Rounded Rectangle 7"/>
          <p:cNvSpPr>
            <a:spLocks noChangeArrowheads="1"/>
          </p:cNvSpPr>
          <p:nvPr/>
        </p:nvSpPr>
        <p:spPr bwMode="auto">
          <a:xfrm>
            <a:off x="2902527" y="4419600"/>
            <a:ext cx="3886200" cy="152400"/>
          </a:xfrm>
          <a:prstGeom prst="roundRect">
            <a:avLst>
              <a:gd name="adj" fmla="val 16667"/>
            </a:avLst>
          </a:prstGeom>
          <a:noFill/>
          <a:ln w="317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1164884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3764"/>
            <a:ext cx="8382000" cy="5721048"/>
          </a:xfrm>
          <a:prstGeom prst="rect">
            <a:avLst/>
          </a:prstGeom>
        </p:spPr>
      </p:pic>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Exporting and importing mappings</a:t>
            </a:r>
            <a:endParaRPr lang="en-US" sz="3200" b="1" kern="0" dirty="0">
              <a:solidFill>
                <a:srgbClr val="32719C"/>
              </a:solidFill>
              <a:latin typeface="+mj-lt"/>
              <a:ea typeface="+mj-ea"/>
              <a:cs typeface="+mj-cs"/>
            </a:endParaRPr>
          </a:p>
        </p:txBody>
      </p:sp>
      <p:sp>
        <p:nvSpPr>
          <p:cNvPr id="10" name="Rounded Rectangle 9"/>
          <p:cNvSpPr>
            <a:spLocks noChangeArrowheads="1"/>
          </p:cNvSpPr>
          <p:nvPr/>
        </p:nvSpPr>
        <p:spPr bwMode="auto">
          <a:xfrm>
            <a:off x="6324600" y="3276600"/>
            <a:ext cx="914400" cy="2286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 name="Down Arrow 10"/>
          <p:cNvSpPr>
            <a:spLocks noChangeArrowheads="1"/>
          </p:cNvSpPr>
          <p:nvPr/>
        </p:nvSpPr>
        <p:spPr bwMode="auto">
          <a:xfrm rot="8336484">
            <a:off x="6934200" y="3592324"/>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466671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0"/>
            <a:ext cx="8710334" cy="4700815"/>
          </a:xfrm>
          <a:prstGeom prst="rect">
            <a:avLst/>
          </a:prstGeom>
        </p:spPr>
      </p:pic>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Exporting mappings</a:t>
            </a:r>
            <a:endParaRPr lang="en-US" sz="3200" b="1" kern="0" dirty="0">
              <a:solidFill>
                <a:srgbClr val="32719C"/>
              </a:solidFill>
              <a:latin typeface="+mj-lt"/>
              <a:ea typeface="+mj-ea"/>
              <a:cs typeface="+mj-cs"/>
            </a:endParaRPr>
          </a:p>
        </p:txBody>
      </p:sp>
    </p:spTree>
    <p:extLst>
      <p:ext uri="{BB962C8B-B14F-4D97-AF65-F5344CB8AC3E}">
        <p14:creationId xmlns:p14="http://schemas.microsoft.com/office/powerpoint/2010/main" val="39130100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0"/>
            <a:ext cx="8686800" cy="4665134"/>
          </a:xfrm>
          <a:prstGeom prst="rect">
            <a:avLst/>
          </a:prstGeom>
        </p:spPr>
      </p:pic>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Editing exported mappings</a:t>
            </a:r>
            <a:endParaRPr lang="en-US" sz="3200" b="1" kern="0" dirty="0">
              <a:solidFill>
                <a:srgbClr val="32719C"/>
              </a:solidFill>
              <a:latin typeface="+mj-lt"/>
              <a:ea typeface="+mj-ea"/>
              <a:cs typeface="+mj-cs"/>
            </a:endParaRPr>
          </a:p>
        </p:txBody>
      </p:sp>
      <p:sp>
        <p:nvSpPr>
          <p:cNvPr id="10" name="Rounded Rectangle 9"/>
          <p:cNvSpPr>
            <a:spLocks noChangeArrowheads="1"/>
          </p:cNvSpPr>
          <p:nvPr/>
        </p:nvSpPr>
        <p:spPr bwMode="auto">
          <a:xfrm>
            <a:off x="4686300" y="3733800"/>
            <a:ext cx="3771900" cy="228600"/>
          </a:xfrm>
          <a:prstGeom prst="roundRect">
            <a:avLst>
              <a:gd name="adj" fmla="val 16667"/>
            </a:avLst>
          </a:prstGeom>
          <a:noFill/>
          <a:ln w="190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 name="Down Arrow 10"/>
          <p:cNvSpPr>
            <a:spLocks noChangeArrowheads="1"/>
          </p:cNvSpPr>
          <p:nvPr/>
        </p:nvSpPr>
        <p:spPr bwMode="auto">
          <a:xfrm rot="8336484">
            <a:off x="7399245" y="4103057"/>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1724502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199"/>
            <a:ext cx="8727743" cy="4640943"/>
          </a:xfrm>
          <a:prstGeom prst="rect">
            <a:avLst/>
          </a:prstGeom>
        </p:spPr>
      </p:pic>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Editing exported mappings</a:t>
            </a:r>
            <a:endParaRPr lang="en-US" sz="3200" b="1" kern="0" dirty="0">
              <a:solidFill>
                <a:srgbClr val="32719C"/>
              </a:solidFill>
              <a:latin typeface="+mj-lt"/>
              <a:ea typeface="+mj-ea"/>
              <a:cs typeface="+mj-cs"/>
            </a:endParaRPr>
          </a:p>
        </p:txBody>
      </p:sp>
      <p:sp>
        <p:nvSpPr>
          <p:cNvPr id="11" name="Down Arrow 10"/>
          <p:cNvSpPr>
            <a:spLocks noChangeArrowheads="1"/>
          </p:cNvSpPr>
          <p:nvPr/>
        </p:nvSpPr>
        <p:spPr bwMode="auto">
          <a:xfrm rot="8336484">
            <a:off x="6934199" y="4865056"/>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381000" y="1143001"/>
            <a:ext cx="381000" cy="380999"/>
          </a:xfrm>
          <a:prstGeom prst="roundRect">
            <a:avLst>
              <a:gd name="adj" fmla="val 16667"/>
            </a:avLst>
          </a:prstGeom>
          <a:noFill/>
          <a:ln w="508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1596053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3764"/>
            <a:ext cx="8382000" cy="5721048"/>
          </a:xfrm>
          <a:prstGeom prst="rect">
            <a:avLst/>
          </a:prstGeom>
          <a:ln>
            <a:noFill/>
          </a:ln>
        </p:spPr>
      </p:pic>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Exporting and importing mappings</a:t>
            </a:r>
            <a:endParaRPr lang="en-US" sz="3200" b="1" kern="0" dirty="0">
              <a:solidFill>
                <a:srgbClr val="32719C"/>
              </a:solidFill>
              <a:latin typeface="+mj-lt"/>
              <a:ea typeface="+mj-ea"/>
              <a:cs typeface="+mj-cs"/>
            </a:endParaRPr>
          </a:p>
        </p:txBody>
      </p:sp>
      <p:sp>
        <p:nvSpPr>
          <p:cNvPr id="10" name="Rounded Rectangle 9"/>
          <p:cNvSpPr>
            <a:spLocks noChangeArrowheads="1"/>
          </p:cNvSpPr>
          <p:nvPr/>
        </p:nvSpPr>
        <p:spPr bwMode="auto">
          <a:xfrm>
            <a:off x="7170646" y="3287486"/>
            <a:ext cx="1211354" cy="228600"/>
          </a:xfrm>
          <a:prstGeom prst="roundRect">
            <a:avLst>
              <a:gd name="adj" fmla="val 16667"/>
            </a:avLst>
          </a:prstGeom>
          <a:noFill/>
          <a:ln w="3810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 name="Down Arrow 10"/>
          <p:cNvSpPr>
            <a:spLocks noChangeArrowheads="1"/>
          </p:cNvSpPr>
          <p:nvPr/>
        </p:nvSpPr>
        <p:spPr bwMode="auto">
          <a:xfrm rot="8336484">
            <a:off x="8116856" y="3542443"/>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422382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6200"/>
            <a:ext cx="7543800" cy="914400"/>
          </a:xfrm>
        </p:spPr>
        <p:txBody>
          <a:bodyPr/>
          <a:lstStyle/>
          <a:p>
            <a:pPr eaLnBrk="1" hangingPunct="1"/>
            <a:r>
              <a:rPr lang="en-US" altLang="en-US" sz="3200" dirty="0" smtClean="0"/>
              <a:t>CountryData DSD: Maintenance</a:t>
            </a:r>
          </a:p>
        </p:txBody>
      </p:sp>
      <p:sp>
        <p:nvSpPr>
          <p:cNvPr id="29699" name="Rectangle 3"/>
          <p:cNvSpPr>
            <a:spLocks noGrp="1" noChangeArrowheads="1"/>
          </p:cNvSpPr>
          <p:nvPr>
            <p:ph idx="1"/>
          </p:nvPr>
        </p:nvSpPr>
        <p:spPr>
          <a:xfrm>
            <a:off x="457200" y="1371600"/>
            <a:ext cx="8229600" cy="4411662"/>
          </a:xfrm>
        </p:spPr>
        <p:txBody>
          <a:bodyPr/>
          <a:lstStyle/>
          <a:p>
            <a:pPr eaLnBrk="1" hangingPunct="1">
              <a:spcAft>
                <a:spcPts val="600"/>
              </a:spcAft>
            </a:pPr>
            <a:r>
              <a:rPr lang="en-US" altLang="en-US" dirty="0" smtClean="0"/>
              <a:t>CountryData codelists are maintained by UNSD</a:t>
            </a:r>
          </a:p>
          <a:p>
            <a:pPr eaLnBrk="1" hangingPunct="1">
              <a:spcAft>
                <a:spcPts val="600"/>
              </a:spcAft>
            </a:pPr>
            <a:r>
              <a:rPr lang="en-US" altLang="en-US" dirty="0" smtClean="0"/>
              <a:t>Periodically, the DSD needs to be updated</a:t>
            </a:r>
          </a:p>
          <a:p>
            <a:pPr eaLnBrk="1" hangingPunct="1">
              <a:spcAft>
                <a:spcPts val="600"/>
              </a:spcAft>
            </a:pPr>
            <a:r>
              <a:rPr lang="en-US" altLang="en-US" dirty="0" smtClean="0"/>
              <a:t>A new version of the CountryData DSD (1.4), with modified codelists, was released in January 2014</a:t>
            </a:r>
          </a:p>
        </p:txBody>
      </p:sp>
    </p:spTree>
    <p:extLst>
      <p:ext uri="{BB962C8B-B14F-4D97-AF65-F5344CB8AC3E}">
        <p14:creationId xmlns:p14="http://schemas.microsoft.com/office/powerpoint/2010/main" val="2701681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39727"/>
            <a:ext cx="8686800" cy="4956273"/>
          </a:xfrm>
          <a:prstGeom prst="rect">
            <a:avLst/>
          </a:prstGeom>
        </p:spPr>
      </p:pic>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Importing edited mappings</a:t>
            </a:r>
            <a:endParaRPr lang="en-US" sz="3200" b="1" kern="0" dirty="0">
              <a:solidFill>
                <a:srgbClr val="32719C"/>
              </a:solidFill>
              <a:latin typeface="+mj-lt"/>
              <a:ea typeface="+mj-ea"/>
              <a:cs typeface="+mj-cs"/>
            </a:endParaRPr>
          </a:p>
        </p:txBody>
      </p:sp>
      <p:sp>
        <p:nvSpPr>
          <p:cNvPr id="11" name="Down Arrow 10"/>
          <p:cNvSpPr>
            <a:spLocks noChangeArrowheads="1"/>
          </p:cNvSpPr>
          <p:nvPr/>
        </p:nvSpPr>
        <p:spPr bwMode="auto">
          <a:xfrm rot="8336484">
            <a:off x="4030754" y="4709156"/>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 name="Rounded Rectangle 5"/>
          <p:cNvSpPr>
            <a:spLocks noChangeArrowheads="1"/>
          </p:cNvSpPr>
          <p:nvPr/>
        </p:nvSpPr>
        <p:spPr bwMode="auto">
          <a:xfrm>
            <a:off x="3123282" y="4381498"/>
            <a:ext cx="1067718" cy="342901"/>
          </a:xfrm>
          <a:prstGeom prst="roundRect">
            <a:avLst>
              <a:gd name="adj" fmla="val 16667"/>
            </a:avLst>
          </a:prstGeom>
          <a:noFill/>
          <a:ln w="190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3970540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95400"/>
            <a:ext cx="8506711" cy="5106996"/>
          </a:xfrm>
          <a:prstGeom prst="rect">
            <a:avLst/>
          </a:prstGeom>
        </p:spPr>
      </p:pic>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Importing edited mappings</a:t>
            </a:r>
            <a:endParaRPr lang="en-US" sz="3200" b="1" kern="0" dirty="0">
              <a:solidFill>
                <a:srgbClr val="32719C"/>
              </a:solidFill>
              <a:latin typeface="+mj-lt"/>
              <a:ea typeface="+mj-ea"/>
              <a:cs typeface="+mj-cs"/>
            </a:endParaRPr>
          </a:p>
        </p:txBody>
      </p:sp>
      <p:sp>
        <p:nvSpPr>
          <p:cNvPr id="11" name="Down Arrow 10"/>
          <p:cNvSpPr>
            <a:spLocks noChangeArrowheads="1"/>
          </p:cNvSpPr>
          <p:nvPr/>
        </p:nvSpPr>
        <p:spPr bwMode="auto">
          <a:xfrm rot="8336484">
            <a:off x="5646645" y="2346956"/>
            <a:ext cx="609600" cy="484187"/>
          </a:xfrm>
          <a:prstGeom prst="downArrow">
            <a:avLst>
              <a:gd name="adj1" fmla="val 50000"/>
              <a:gd name="adj2" fmla="val 50000"/>
            </a:avLst>
          </a:prstGeom>
          <a:solidFill>
            <a:srgbClr val="FFFF00"/>
          </a:solidFill>
          <a:ln w="19050" algn="ctr">
            <a:solidFill>
              <a:schemeClr val="tx1"/>
            </a:solidFill>
            <a:round/>
            <a:headEnd/>
            <a:tailEnd type="triangle" w="med" len="me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 name="Rounded Rectangle 5"/>
          <p:cNvSpPr>
            <a:spLocks noChangeArrowheads="1"/>
          </p:cNvSpPr>
          <p:nvPr/>
        </p:nvSpPr>
        <p:spPr bwMode="auto">
          <a:xfrm>
            <a:off x="5029200" y="1962148"/>
            <a:ext cx="964180" cy="342901"/>
          </a:xfrm>
          <a:prstGeom prst="roundRect">
            <a:avLst>
              <a:gd name="adj" fmla="val 16667"/>
            </a:avLst>
          </a:prstGeom>
          <a:noFill/>
          <a:ln w="190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901796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8839200" cy="5580185"/>
          </a:xfrm>
          <a:prstGeom prst="rect">
            <a:avLst/>
          </a:prstGeom>
        </p:spPr>
      </p:pic>
      <p:sp>
        <p:nvSpPr>
          <p:cNvPr id="5" name="Title 1"/>
          <p:cNvSpPr txBox="1">
            <a:spLocks/>
          </p:cNvSpPr>
          <p:nvPr/>
        </p:nvSpPr>
        <p:spPr bwMode="auto">
          <a:xfrm>
            <a:off x="533400" y="152400"/>
            <a:ext cx="8305800" cy="792163"/>
          </a:xfrm>
          <a:prstGeom prst="rect">
            <a:avLst/>
          </a:prstGeom>
          <a:noFill/>
          <a:ln w="9525">
            <a:noFill/>
            <a:miter lim="800000"/>
            <a:headEnd/>
            <a:tailEnd/>
          </a:ln>
        </p:spPr>
        <p:txBody>
          <a:bodyPr anchor="b"/>
          <a:lstStyle/>
          <a:p>
            <a:pPr eaLnBrk="0" hangingPunct="0">
              <a:defRPr/>
            </a:pPr>
            <a:r>
              <a:rPr lang="en-US" sz="3200" b="1" kern="0" dirty="0" smtClean="0">
                <a:solidFill>
                  <a:srgbClr val="32719C"/>
                </a:solidFill>
                <a:latin typeface="+mj-lt"/>
                <a:ea typeface="+mj-ea"/>
                <a:cs typeface="+mj-cs"/>
              </a:rPr>
              <a:t>Importing edited mappings</a:t>
            </a:r>
            <a:endParaRPr lang="en-US" sz="3200" b="1" kern="0" dirty="0">
              <a:solidFill>
                <a:srgbClr val="32719C"/>
              </a:solidFill>
              <a:latin typeface="+mj-lt"/>
              <a:ea typeface="+mj-ea"/>
              <a:cs typeface="+mj-cs"/>
            </a:endParaRPr>
          </a:p>
        </p:txBody>
      </p:sp>
      <p:sp>
        <p:nvSpPr>
          <p:cNvPr id="6" name="Rounded Rectangle 5"/>
          <p:cNvSpPr>
            <a:spLocks noChangeArrowheads="1"/>
          </p:cNvSpPr>
          <p:nvPr/>
        </p:nvSpPr>
        <p:spPr bwMode="auto">
          <a:xfrm>
            <a:off x="457200" y="2628899"/>
            <a:ext cx="8229600" cy="342901"/>
          </a:xfrm>
          <a:prstGeom prst="roundRect">
            <a:avLst>
              <a:gd name="adj" fmla="val 16667"/>
            </a:avLst>
          </a:prstGeom>
          <a:noFill/>
          <a:ln w="317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 name="Rounded Rectangle 6"/>
          <p:cNvSpPr>
            <a:spLocks noChangeArrowheads="1"/>
          </p:cNvSpPr>
          <p:nvPr/>
        </p:nvSpPr>
        <p:spPr bwMode="auto">
          <a:xfrm>
            <a:off x="457200" y="6248400"/>
            <a:ext cx="8229600" cy="342901"/>
          </a:xfrm>
          <a:prstGeom prst="roundRect">
            <a:avLst>
              <a:gd name="adj" fmla="val 16667"/>
            </a:avLst>
          </a:prstGeom>
          <a:noFill/>
          <a:ln w="31750" algn="ctr">
            <a:solidFill>
              <a:srgbClr val="00B0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3184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2514600"/>
            <a:ext cx="6438900" cy="868362"/>
          </a:xfrm>
        </p:spPr>
        <p:txBody>
          <a:bodyPr/>
          <a:lstStyle/>
          <a:p>
            <a:r>
              <a:rPr lang="en-US" sz="3600" dirty="0"/>
              <a:t>Thank you for your attention</a:t>
            </a:r>
            <a:r>
              <a:rPr lang="en-GB" dirty="0"/>
              <a:t/>
            </a:r>
            <a:br>
              <a:rPr lang="en-GB" dirty="0"/>
            </a:br>
            <a:endParaRPr lang="en-GB" dirty="0"/>
          </a:p>
        </p:txBody>
      </p:sp>
    </p:spTree>
    <p:extLst>
      <p:ext uri="{BB962C8B-B14F-4D97-AF65-F5344CB8AC3E}">
        <p14:creationId xmlns:p14="http://schemas.microsoft.com/office/powerpoint/2010/main" val="3429161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27714</TotalTime>
  <Words>1960</Words>
  <Application>Microsoft Office PowerPoint</Application>
  <PresentationFormat>On-screen Show (4:3)</PresentationFormat>
  <Paragraphs>326</Paragraphs>
  <Slides>93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95" baseType="lpstr">
      <vt:lpstr>Network</vt:lpstr>
      <vt:lpstr>Worksheet</vt:lpstr>
      <vt:lpstr>Complex SDMX mapping issues for development indicators</vt:lpstr>
      <vt:lpstr>Agenda for Today</vt:lpstr>
      <vt:lpstr>Mapping best practices and guidelines</vt:lpstr>
      <vt:lpstr>MDG / CountryData DSD Concepts</vt:lpstr>
      <vt:lpstr>CountryData DSD</vt:lpstr>
      <vt:lpstr>CountryData DSD</vt:lpstr>
      <vt:lpstr>CountryData DSD: Mappings</vt:lpstr>
      <vt:lpstr>CountryData DSD: Mappings (2)</vt:lpstr>
      <vt:lpstr>CountryData DSD: Maintenance</vt:lpstr>
      <vt:lpstr>DevInfo 7</vt:lpstr>
      <vt:lpstr>Mapping to the DSD (in DevInfo)</vt:lpstr>
      <vt:lpstr>PowerPoint Presentation</vt:lpstr>
      <vt:lpstr>PowerPoint Presentation</vt:lpstr>
      <vt:lpstr>DevInfo Mapping Process Review</vt:lpstr>
      <vt:lpstr>PowerPoint Presentation</vt:lpstr>
      <vt:lpstr>PowerPoint Presentation</vt:lpstr>
      <vt:lpstr>PowerPoint Presentation</vt:lpstr>
      <vt:lpstr>Scroll down to ‘Registry’ menu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1: Codelist mapping</vt:lpstr>
      <vt:lpstr>PowerPoint Presentation</vt:lpstr>
      <vt:lpstr>PowerPoint Presentation</vt:lpstr>
      <vt:lpstr>Why is Step 2 necessary?</vt:lpstr>
      <vt:lpstr>Where are the default values?</vt:lpstr>
      <vt:lpstr>Admin panel: Application settings</vt:lpstr>
      <vt:lpstr>Application settings: mapping default values</vt:lpstr>
      <vt:lpstr>Mapping of SUBGROUP (Defaults)</vt:lpstr>
      <vt:lpstr>Overriding defaults in mapping of SUBGROUP</vt:lpstr>
      <vt:lpstr>Overriding defaults in mapping of SUBGROUP</vt:lpstr>
      <vt:lpstr>Overriding defaults in mapping of SUBGROUP</vt:lpstr>
      <vt:lpstr>PowerPoint Presentation</vt:lpstr>
      <vt:lpstr>Exercise 2: Mapping time series</vt:lpstr>
      <vt:lpstr>PowerPoint Presentation</vt:lpstr>
      <vt:lpstr>PowerPoint Presentation</vt:lpstr>
      <vt:lpstr>PowerPoint Presentation</vt:lpstr>
      <vt:lpstr>PowerPoint Presentation</vt:lpstr>
      <vt:lpstr>Complex SDMX Cases</vt:lpstr>
      <vt:lpstr>Complex mappings under the 1st and 2nd mapping steps</vt:lpstr>
      <vt:lpstr>Many-to-one mapping for Indicator codelist (Example 1)</vt:lpstr>
      <vt:lpstr>Many-to-one mapping for Indicator codelist (Example 2)</vt:lpstr>
      <vt:lpstr>Many-to-one mapping for Indicator codelist (Example 3)</vt:lpstr>
      <vt:lpstr>Many-to-one mapping for Unit codelist (Example 1)</vt:lpstr>
      <vt:lpstr>One-to-many mapping of Indicator</vt:lpstr>
      <vt:lpstr>One-to-many mapping of Indicator</vt:lpstr>
      <vt:lpstr>“Manual” mapping of UNIT</vt:lpstr>
      <vt:lpstr>Attribute: Unit Multiplier (UNIT_MULT)</vt:lpstr>
      <vt:lpstr>Attribute: Unit Multiplier (UNIT_MULT)</vt:lpstr>
      <vt:lpstr>PowerPoint Presentation</vt:lpstr>
      <vt:lpstr>PowerPoint Presentation</vt:lpstr>
      <vt:lpstr>PowerPoint Presentation</vt:lpstr>
      <vt:lpstr>PowerPoint Presentation</vt:lpstr>
      <vt:lpstr>Exercise 3: Complex mappings</vt:lpstr>
      <vt:lpstr>Other issues encountered with generating SDMX from DevInfo</vt:lpstr>
      <vt:lpstr>Multiple sources</vt:lpstr>
      <vt:lpstr>Overlapping time</vt:lpstr>
      <vt:lpstr>Targets in the database</vt:lpstr>
      <vt:lpstr>Target in database (Example 1)</vt:lpstr>
      <vt:lpstr>Target in database (Example 2)</vt:lpstr>
      <vt:lpstr>Use of filters at registration</vt:lpstr>
      <vt:lpstr>PowerPoint Presentation</vt:lpstr>
      <vt:lpstr>PowerPoint Presentation</vt:lpstr>
      <vt:lpstr>PowerPoint Presentation</vt:lpstr>
      <vt:lpstr>PowerPoint Presentation</vt:lpstr>
      <vt:lpstr>PowerPoint Presentation</vt:lpstr>
      <vt:lpstr>PowerPoint Presentation</vt:lpstr>
      <vt:lpstr>Exercise 4: Filter time series</vt:lpstr>
      <vt:lpstr>New features in DevInfo 7.1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De Jesus</dc:creator>
  <cp:lastModifiedBy>Elena</cp:lastModifiedBy>
  <cp:revision>252</cp:revision>
  <cp:lastPrinted>2014-04-17T22:23:14Z</cp:lastPrinted>
  <dcterms:created xsi:type="dcterms:W3CDTF">1601-01-01T00:00:00Z</dcterms:created>
  <dcterms:modified xsi:type="dcterms:W3CDTF">2014-04-23T03:37:32Z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